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9" r:id="rId5"/>
    <p:sldId id="260" r:id="rId6"/>
    <p:sldId id="261" r:id="rId7"/>
    <p:sldId id="305" r:id="rId8"/>
    <p:sldId id="306" r:id="rId9"/>
    <p:sldId id="300" r:id="rId10"/>
    <p:sldId id="263" r:id="rId11"/>
    <p:sldId id="293" r:id="rId12"/>
    <p:sldId id="264" r:id="rId13"/>
    <p:sldId id="294" r:id="rId14"/>
    <p:sldId id="265" r:id="rId15"/>
    <p:sldId id="297" r:id="rId16"/>
    <p:sldId id="299" r:id="rId17"/>
    <p:sldId id="266" r:id="rId18"/>
    <p:sldId id="308" r:id="rId19"/>
    <p:sldId id="303" r:id="rId20"/>
    <p:sldId id="267" r:id="rId2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0705"/>
    <a:srgbClr val="1A4D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D31F4F-7824-FF41-BB93-D15B02743F23}" v="114" dt="2025-03-28T13:47:44.366"/>
    <p1510:client id="{5FB930FD-8024-450A-85AD-00FC279B21CE}" v="830" dt="2025-03-28T13:37:16.803"/>
    <p1510:client id="{6FC6248D-6A19-4F54-A936-89B534EBF744}" v="65" dt="2025-03-28T14:41:00.628"/>
    <p1510:client id="{A793029C-5C9C-D246-BD62-22E01D011BC6}" v="3545" dt="2025-03-28T14:10:57.293"/>
    <p1510:client id="{DE92FB38-3824-144B-8C2B-D87B54298A83}" v="577" dt="2025-03-29T15:59:48.437"/>
    <p1510:client id="{FC564C06-D7DE-439E-AE23-C54D2B40FDCA}" v="1750" dt="2025-03-28T14:29:52.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81"/>
  </p:normalViewPr>
  <p:slideViewPr>
    <p:cSldViewPr snapToGrid="0">
      <p:cViewPr varScale="1">
        <p:scale>
          <a:sx n="44" d="100"/>
          <a:sy n="44" d="100"/>
        </p:scale>
        <p:origin x="216" y="1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D7C50B-8F70-4200-8D14-0EAC55E720F5}" type="datetimeFigureOut">
              <a:rPr lang="en-US" smtClean="0"/>
              <a:t>3/29/25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770E68-FEE8-4530-BD93-7F213E2CD805}" type="slidenum">
              <a:rPr lang="en-US" smtClean="0"/>
              <a:t>‹#›</a:t>
            </a:fld>
            <a:endParaRPr lang="en-US"/>
          </a:p>
        </p:txBody>
      </p:sp>
    </p:spTree>
    <p:extLst>
      <p:ext uri="{BB962C8B-B14F-4D97-AF65-F5344CB8AC3E}">
        <p14:creationId xmlns:p14="http://schemas.microsoft.com/office/powerpoint/2010/main" val="1202706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Project overview : </a:t>
            </a:r>
          </a:p>
          <a:p>
            <a:pPr marL="171450" indent="-171450">
              <a:buFont typeface="Arial" panose="020B0604020202020204" pitchFamily="34" charset="0"/>
              <a:buChar char="•"/>
            </a:pPr>
            <a:r>
              <a:rPr lang="en-US"/>
              <a:t>Our project is about food Image Classification for Nutritional Estimation, </a:t>
            </a:r>
          </a:p>
          <a:p>
            <a:pPr marL="171450" indent="-171450">
              <a:buFont typeface="Arial" panose="020B0604020202020204" pitchFamily="34" charset="0"/>
              <a:buChar char="•"/>
            </a:pPr>
            <a:r>
              <a:rPr lang="en-US"/>
              <a:t>The dataset used is food101 and we started initial experimentation with the first 10 food </a:t>
            </a:r>
            <a:r>
              <a:rPr lang="en-US" err="1"/>
              <a:t>clases</a:t>
            </a:r>
            <a:endParaRPr lang="en-US"/>
          </a:p>
        </p:txBody>
      </p:sp>
      <p:sp>
        <p:nvSpPr>
          <p:cNvPr id="4" name="Slide Number Placeholder 3"/>
          <p:cNvSpPr>
            <a:spLocks noGrp="1"/>
          </p:cNvSpPr>
          <p:nvPr>
            <p:ph type="sldNum" sz="quarter" idx="5"/>
          </p:nvPr>
        </p:nvSpPr>
        <p:spPr/>
        <p:txBody>
          <a:bodyPr/>
          <a:lstStyle/>
          <a:p>
            <a:fld id="{F4770E68-FEE8-4530-BD93-7F213E2CD805}" type="slidenum">
              <a:rPr lang="en-US" smtClean="0"/>
              <a:t>1</a:t>
            </a:fld>
            <a:endParaRPr lang="en-US"/>
          </a:p>
        </p:txBody>
      </p:sp>
    </p:spTree>
    <p:extLst>
      <p:ext uri="{BB962C8B-B14F-4D97-AF65-F5344CB8AC3E}">
        <p14:creationId xmlns:p14="http://schemas.microsoft.com/office/powerpoint/2010/main" val="2266715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Helvetica Neue" panose="02000503000000020004" pitchFamily="2" charset="0"/>
              </a:rPr>
              <a:t>For our fifth model, we used EfficientNetV2B2. We chose this variant because it balances training time and accuracy well on the Food101 dataset.</a:t>
            </a:r>
          </a:p>
        </p:txBody>
      </p:sp>
      <p:sp>
        <p:nvSpPr>
          <p:cNvPr id="4" name="Slide Number Placeholder 3"/>
          <p:cNvSpPr>
            <a:spLocks noGrp="1"/>
          </p:cNvSpPr>
          <p:nvPr>
            <p:ph type="sldNum" sz="quarter" idx="5"/>
          </p:nvPr>
        </p:nvSpPr>
        <p:spPr/>
        <p:txBody>
          <a:bodyPr/>
          <a:lstStyle/>
          <a:p>
            <a:fld id="{F4770E68-FEE8-4530-BD93-7F213E2CD805}" type="slidenum">
              <a:rPr lang="en-US" smtClean="0"/>
              <a:t>14</a:t>
            </a:fld>
            <a:endParaRPr lang="en-US"/>
          </a:p>
        </p:txBody>
      </p:sp>
    </p:spTree>
    <p:extLst>
      <p:ext uri="{BB962C8B-B14F-4D97-AF65-F5344CB8AC3E}">
        <p14:creationId xmlns:p14="http://schemas.microsoft.com/office/powerpoint/2010/main" val="3768857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71880-A578-38AC-777D-06F141352A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D3DC64-24F8-E41E-4F18-CBDCF4E8C4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21E589-FCBC-1AA2-6E34-0D5DD741E7E5}"/>
              </a:ext>
            </a:extLst>
          </p:cNvPr>
          <p:cNvSpPr>
            <a:spLocks noGrp="1"/>
          </p:cNvSpPr>
          <p:nvPr>
            <p:ph type="body" idx="1"/>
          </p:nvPr>
        </p:nvSpPr>
        <p:spPr/>
        <p:txBody>
          <a:bodyPr/>
          <a:lstStyle/>
          <a:p>
            <a:pPr>
              <a:buNone/>
            </a:pPr>
            <a:r>
              <a:rPr lang="en-US">
                <a:effectLst/>
                <a:latin typeface="Helvetica Neue" panose="02000503000000020004" pitchFamily="2" charset="0"/>
              </a:rPr>
              <a:t>The architecture has 142 layers across six stages, excluding the input and output. The first three stages use fused-</a:t>
            </a:r>
            <a:r>
              <a:rPr lang="en-US" err="1">
                <a:effectLst/>
                <a:latin typeface="Helvetica Neue" panose="02000503000000020004" pitchFamily="2" charset="0"/>
              </a:rPr>
              <a:t>MBConv</a:t>
            </a:r>
            <a:r>
              <a:rPr lang="en-US">
                <a:effectLst/>
                <a:latin typeface="Helvetica Neue" panose="02000503000000020004" pitchFamily="2" charset="0"/>
              </a:rPr>
              <a:t> blocks, and the rest use </a:t>
            </a:r>
            <a:r>
              <a:rPr lang="en-US" err="1">
                <a:effectLst/>
                <a:latin typeface="Helvetica Neue" panose="02000503000000020004" pitchFamily="2" charset="0"/>
              </a:rPr>
              <a:t>MBConv</a:t>
            </a:r>
            <a:r>
              <a:rPr lang="en-US">
                <a:effectLst/>
                <a:latin typeface="Helvetica Neue" panose="02000503000000020004" pitchFamily="2" charset="0"/>
              </a:rPr>
              <a:t>, which combines </a:t>
            </a:r>
            <a:r>
              <a:rPr lang="en-US" err="1">
                <a:effectLst/>
                <a:latin typeface="Helvetica Neue" panose="02000503000000020004" pitchFamily="2" charset="0"/>
              </a:rPr>
              <a:t>depthwise</a:t>
            </a:r>
            <a:r>
              <a:rPr lang="en-US">
                <a:effectLst/>
                <a:latin typeface="Helvetica Neue" panose="02000503000000020004" pitchFamily="2" charset="0"/>
              </a:rPr>
              <a:t> convolution with squeeze-and-excitation for faster and more efficient processing.</a:t>
            </a:r>
          </a:p>
          <a:p>
            <a:pPr>
              <a:buNone/>
            </a:pPr>
            <a:br>
              <a:rPr lang="en-US">
                <a:effectLst/>
                <a:latin typeface="Helvetica Neue" panose="02000503000000020004" pitchFamily="2" charset="0"/>
              </a:rPr>
            </a:br>
            <a:endParaRPr lang="en-US">
              <a:effectLst/>
              <a:latin typeface="Helvetica Neue" panose="02000503000000020004" pitchFamily="2" charset="0"/>
            </a:endParaRPr>
          </a:p>
          <a:p>
            <a:pPr>
              <a:buNone/>
            </a:pPr>
            <a:r>
              <a:rPr lang="en-US">
                <a:effectLst/>
                <a:latin typeface="Helvetica Neue" panose="02000503000000020004" pitchFamily="2" charset="0"/>
              </a:rPr>
              <a:t>In the output layers, we included multiple components, such as GlobalAveragePooling2D, a Dropout layer, </a:t>
            </a:r>
            <a:r>
              <a:rPr lang="en-US" err="1">
                <a:effectLst/>
                <a:latin typeface="Helvetica Neue" panose="02000503000000020004" pitchFamily="2" charset="0"/>
              </a:rPr>
              <a:t>ReLU</a:t>
            </a:r>
            <a:r>
              <a:rPr lang="en-US">
                <a:effectLst/>
                <a:latin typeface="Helvetica Neue" panose="02000503000000020004" pitchFamily="2" charset="0"/>
              </a:rPr>
              <a:t> activation, and </a:t>
            </a:r>
            <a:r>
              <a:rPr lang="en-US" err="1">
                <a:effectLst/>
                <a:latin typeface="Helvetica Neue" panose="02000503000000020004" pitchFamily="2" charset="0"/>
              </a:rPr>
              <a:t>Softmax</a:t>
            </a:r>
            <a:r>
              <a:rPr lang="en-US">
                <a:effectLst/>
                <a:latin typeface="Helvetica Neue" panose="02000503000000020004" pitchFamily="2" charset="0"/>
              </a:rPr>
              <a:t> activation. When compiling the model, we chose sparse categorical cross-entropy as the loss function.</a:t>
            </a:r>
          </a:p>
          <a:p>
            <a:pPr>
              <a:buNone/>
            </a:pPr>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For the preprocessing of inputs, the images were resized to 260 by 260 pixels. We normalized the images and applied data augmentation techniques, including flipping, brightness, contrast, and saturation adjustment. To improve model training, we also set up early stopping and a learning rate scheduler. We fine-tuned the model by unfreezing all layers to achieve better performance.</a:t>
            </a:r>
          </a:p>
        </p:txBody>
      </p:sp>
      <p:sp>
        <p:nvSpPr>
          <p:cNvPr id="4" name="Slide Number Placeholder 3">
            <a:extLst>
              <a:ext uri="{FF2B5EF4-FFF2-40B4-BE49-F238E27FC236}">
                <a16:creationId xmlns:a16="http://schemas.microsoft.com/office/drawing/2014/main" id="{79F3E81C-4B0C-73DD-6168-626980444B64}"/>
              </a:ext>
            </a:extLst>
          </p:cNvPr>
          <p:cNvSpPr>
            <a:spLocks noGrp="1"/>
          </p:cNvSpPr>
          <p:nvPr>
            <p:ph type="sldNum" sz="quarter" idx="5"/>
          </p:nvPr>
        </p:nvSpPr>
        <p:spPr/>
        <p:txBody>
          <a:bodyPr/>
          <a:lstStyle/>
          <a:p>
            <a:fld id="{F4770E68-FEE8-4530-BD93-7F213E2CD805}" type="slidenum">
              <a:rPr lang="en-US" smtClean="0"/>
              <a:t>15</a:t>
            </a:fld>
            <a:endParaRPr lang="en-US"/>
          </a:p>
        </p:txBody>
      </p:sp>
    </p:spTree>
    <p:extLst>
      <p:ext uri="{BB962C8B-B14F-4D97-AF65-F5344CB8AC3E}">
        <p14:creationId xmlns:p14="http://schemas.microsoft.com/office/powerpoint/2010/main" val="1506590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effectLst/>
                <a:latin typeface="Helvetica Neue" panose="02000503000000020004" pitchFamily="2" charset="0"/>
              </a:rPr>
              <a:t>Training on Google </a:t>
            </a:r>
            <a:r>
              <a:rPr lang="en-US" err="1">
                <a:effectLst/>
                <a:latin typeface="Helvetica Neue" panose="02000503000000020004" pitchFamily="2" charset="0"/>
              </a:rPr>
              <a:t>Colab</a:t>
            </a:r>
            <a:r>
              <a:rPr lang="en-US">
                <a:effectLst/>
                <a:latin typeface="Helvetica Neue" panose="02000503000000020004" pitchFamily="2" charset="0"/>
              </a:rPr>
              <a:t> with an A100 GPU took 4 hours and 53 minutes. We achieved 76.76% test accuracy and reduced test loss by 32.58%.</a:t>
            </a:r>
          </a:p>
          <a:p>
            <a:pPr>
              <a:buNone/>
            </a:pPr>
            <a:br>
              <a:rPr lang="en-US">
                <a:effectLst/>
                <a:latin typeface="Helvetica Neue" panose="02000503000000020004" pitchFamily="2" charset="0"/>
              </a:rPr>
            </a:br>
            <a:endParaRPr lang="en-US">
              <a:effectLst/>
              <a:latin typeface="Helvetica Neue" panose="02000503000000020004" pitchFamily="2" charset="0"/>
            </a:endParaRPr>
          </a:p>
          <a:p>
            <a:pPr>
              <a:buNone/>
            </a:pPr>
            <a:r>
              <a:rPr lang="en-US">
                <a:effectLst/>
                <a:latin typeface="Helvetica Neue" panose="02000503000000020004" pitchFamily="2" charset="0"/>
              </a:rPr>
              <a:t>The confusion matrix shows strong overall performance, even though some classes—like apple pie and bread pudding—were still confused. To improve further, we may add more augmentations, such as Zoom, Cutout, </a:t>
            </a:r>
            <a:r>
              <a:rPr lang="en-US" err="1">
                <a:effectLst/>
                <a:latin typeface="Helvetica Neue" panose="02000503000000020004" pitchFamily="2" charset="0"/>
              </a:rPr>
              <a:t>MixUp</a:t>
            </a:r>
            <a:r>
              <a:rPr lang="en-US">
                <a:effectLst/>
                <a:latin typeface="Helvetica Neue" panose="02000503000000020004" pitchFamily="2" charset="0"/>
              </a:rPr>
              <a:t>, and Blur.</a:t>
            </a:r>
          </a:p>
          <a:p>
            <a:pPr>
              <a:buNone/>
            </a:pPr>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Isabelle will now show the demo.</a:t>
            </a:r>
          </a:p>
        </p:txBody>
      </p:sp>
      <p:sp>
        <p:nvSpPr>
          <p:cNvPr id="4" name="Slide Number Placeholder 3"/>
          <p:cNvSpPr>
            <a:spLocks noGrp="1"/>
          </p:cNvSpPr>
          <p:nvPr>
            <p:ph type="sldNum" sz="quarter" idx="5"/>
          </p:nvPr>
        </p:nvSpPr>
        <p:spPr/>
        <p:txBody>
          <a:bodyPr/>
          <a:lstStyle/>
          <a:p>
            <a:fld id="{F4770E68-FEE8-4530-BD93-7F213E2CD805}" type="slidenum">
              <a:rPr lang="en-US" smtClean="0"/>
              <a:t>16</a:t>
            </a:fld>
            <a:endParaRPr lang="en-US"/>
          </a:p>
        </p:txBody>
      </p:sp>
    </p:spTree>
    <p:extLst>
      <p:ext uri="{BB962C8B-B14F-4D97-AF65-F5344CB8AC3E}">
        <p14:creationId xmlns:p14="http://schemas.microsoft.com/office/powerpoint/2010/main" val="3923172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implemented different models like …</a:t>
            </a:r>
          </a:p>
          <a:p>
            <a:endParaRPr lang="en-US"/>
          </a:p>
        </p:txBody>
      </p:sp>
      <p:sp>
        <p:nvSpPr>
          <p:cNvPr id="4" name="Slide Number Placeholder 3"/>
          <p:cNvSpPr>
            <a:spLocks noGrp="1"/>
          </p:cNvSpPr>
          <p:nvPr>
            <p:ph type="sldNum" sz="quarter" idx="5"/>
          </p:nvPr>
        </p:nvSpPr>
        <p:spPr/>
        <p:txBody>
          <a:bodyPr/>
          <a:lstStyle/>
          <a:p>
            <a:fld id="{F4770E68-FEE8-4530-BD93-7F213E2CD805}" type="slidenum">
              <a:rPr lang="en-US" smtClean="0"/>
              <a:t>2</a:t>
            </a:fld>
            <a:endParaRPr lang="en-US"/>
          </a:p>
        </p:txBody>
      </p:sp>
    </p:spTree>
    <p:extLst>
      <p:ext uri="{BB962C8B-B14F-4D97-AF65-F5344CB8AC3E}">
        <p14:creationId xmlns:p14="http://schemas.microsoft.com/office/powerpoint/2010/main" val="2636535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 classes</a:t>
            </a:r>
          </a:p>
        </p:txBody>
      </p:sp>
      <p:sp>
        <p:nvSpPr>
          <p:cNvPr id="4" name="Slide Number Placeholder 3"/>
          <p:cNvSpPr>
            <a:spLocks noGrp="1"/>
          </p:cNvSpPr>
          <p:nvPr>
            <p:ph type="sldNum" sz="quarter" idx="5"/>
          </p:nvPr>
        </p:nvSpPr>
        <p:spPr/>
        <p:txBody>
          <a:bodyPr/>
          <a:lstStyle/>
          <a:p>
            <a:fld id="{F4770E68-FEE8-4530-BD93-7F213E2CD805}" type="slidenum">
              <a:rPr lang="en-US" smtClean="0"/>
              <a:t>3</a:t>
            </a:fld>
            <a:endParaRPr lang="en-US"/>
          </a:p>
        </p:txBody>
      </p:sp>
    </p:spTree>
    <p:extLst>
      <p:ext uri="{BB962C8B-B14F-4D97-AF65-F5344CB8AC3E}">
        <p14:creationId xmlns:p14="http://schemas.microsoft.com/office/powerpoint/2010/main" val="3883405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we used the dataset from </a:t>
            </a:r>
            <a:r>
              <a:rPr lang="en-US" err="1"/>
              <a:t>tensorflow</a:t>
            </a:r>
            <a:endParaRPr lang="en-US"/>
          </a:p>
        </p:txBody>
      </p:sp>
      <p:sp>
        <p:nvSpPr>
          <p:cNvPr id="4" name="Slide Number Placeholder 3"/>
          <p:cNvSpPr>
            <a:spLocks noGrp="1"/>
          </p:cNvSpPr>
          <p:nvPr>
            <p:ph type="sldNum" sz="quarter" idx="5"/>
          </p:nvPr>
        </p:nvSpPr>
        <p:spPr/>
        <p:txBody>
          <a:bodyPr/>
          <a:lstStyle/>
          <a:p>
            <a:fld id="{F4770E68-FEE8-4530-BD93-7F213E2CD805}" type="slidenum">
              <a:rPr lang="en-US" smtClean="0"/>
              <a:t>4</a:t>
            </a:fld>
            <a:endParaRPr lang="en-US"/>
          </a:p>
        </p:txBody>
      </p:sp>
    </p:spTree>
    <p:extLst>
      <p:ext uri="{BB962C8B-B14F-4D97-AF65-F5344CB8AC3E}">
        <p14:creationId xmlns:p14="http://schemas.microsoft.com/office/powerpoint/2010/main" val="126172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tested 10 different feature extraction experimentations and these are some of the unique results</a:t>
            </a:r>
          </a:p>
          <a:p>
            <a:r>
              <a:rPr lang="en-US"/>
              <a:t>The initial model was tested with color-based features without dimension reduction </a:t>
            </a:r>
          </a:p>
          <a:p>
            <a:r>
              <a:rPr lang="en-US"/>
              <a:t>1 224 x 224 were for efficient net pre-processing </a:t>
            </a:r>
            <a:br>
              <a:rPr lang="en-US"/>
            </a:br>
            <a:r>
              <a:rPr lang="en-US"/>
              <a:t>2</a:t>
            </a:r>
            <a:br>
              <a:rPr lang="en-US"/>
            </a:br>
            <a:r>
              <a:rPr lang="en-US"/>
              <a:t>To start the project implementation</a:t>
            </a:r>
          </a:p>
          <a:p>
            <a:pPr marL="228600" indent="-228600">
              <a:buAutoNum type="arabicPeriod"/>
            </a:pPr>
            <a:r>
              <a:rPr lang="en-US"/>
              <a:t>We started with </a:t>
            </a:r>
            <a:r>
              <a:rPr lang="en-US" sz="1200" b="1">
                <a:latin typeface="+mn-lt"/>
              </a:rPr>
              <a:t>Iterative Experimentation with a Baseline Classification Model to evaluate the importance of traditional features</a:t>
            </a:r>
          </a:p>
          <a:p>
            <a:pPr marL="228600" indent="-228600">
              <a:buAutoNum type="arabicPeriod"/>
            </a:pPr>
            <a:br>
              <a:rPr lang="en-US" sz="1200" b="1">
                <a:latin typeface="+mn-lt"/>
              </a:rPr>
            </a:br>
            <a:r>
              <a:rPr lang="en-US" sz="1200" b="1">
                <a:latin typeface="+mn-lt"/>
              </a:rPr>
              <a:t>Decision trees really struggle with high-dimensional vectors, the importance of PCA and other techniques for selecting features can't be stressed enough</a:t>
            </a:r>
          </a:p>
          <a:p>
            <a:pPr marL="228600" indent="-228600">
              <a:buAutoNum type="arabicPeriod"/>
            </a:pPr>
            <a:endParaRPr lang="en-US" sz="1200" b="1">
              <a:latin typeface="+mn-lt"/>
            </a:endParaRPr>
          </a:p>
          <a:p>
            <a:r>
              <a:rPr lang="en-US"/>
              <a:t>So for better predictions on the dataset and for further experiments, we explored combining multiple decision trees (ensemble methods)</a:t>
            </a:r>
          </a:p>
          <a:p>
            <a:endParaRPr lang="en-US"/>
          </a:p>
        </p:txBody>
      </p:sp>
      <p:sp>
        <p:nvSpPr>
          <p:cNvPr id="4" name="Slide Number Placeholder 3"/>
          <p:cNvSpPr>
            <a:spLocks noGrp="1"/>
          </p:cNvSpPr>
          <p:nvPr>
            <p:ph type="sldNum" sz="quarter" idx="5"/>
          </p:nvPr>
        </p:nvSpPr>
        <p:spPr/>
        <p:txBody>
          <a:bodyPr/>
          <a:lstStyle/>
          <a:p>
            <a:fld id="{F4770E68-FEE8-4530-BD93-7F213E2CD805}" type="slidenum">
              <a:rPr lang="en-US" smtClean="0"/>
              <a:t>5</a:t>
            </a:fld>
            <a:endParaRPr lang="en-US"/>
          </a:p>
        </p:txBody>
      </p:sp>
    </p:spTree>
    <p:extLst>
      <p:ext uri="{BB962C8B-B14F-4D97-AF65-F5344CB8AC3E}">
        <p14:creationId xmlns:p14="http://schemas.microsoft.com/office/powerpoint/2010/main" val="3660575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Raw pixel training: where there was no feature extraction done this model </a:t>
            </a:r>
          </a:p>
        </p:txBody>
      </p:sp>
      <p:sp>
        <p:nvSpPr>
          <p:cNvPr id="4" name="Slide Number Placeholder 3"/>
          <p:cNvSpPr>
            <a:spLocks noGrp="1"/>
          </p:cNvSpPr>
          <p:nvPr>
            <p:ph type="sldNum" sz="quarter" idx="5"/>
          </p:nvPr>
        </p:nvSpPr>
        <p:spPr/>
        <p:txBody>
          <a:bodyPr/>
          <a:lstStyle/>
          <a:p>
            <a:fld id="{F4770E68-FEE8-4530-BD93-7F213E2CD805}" type="slidenum">
              <a:rPr lang="en-US" smtClean="0"/>
              <a:t>7</a:t>
            </a:fld>
            <a:endParaRPr lang="en-US"/>
          </a:p>
        </p:txBody>
      </p:sp>
    </p:spTree>
    <p:extLst>
      <p:ext uri="{BB962C8B-B14F-4D97-AF65-F5344CB8AC3E}">
        <p14:creationId xmlns:p14="http://schemas.microsoft.com/office/powerpoint/2010/main" val="1596799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770E68-FEE8-4530-BD93-7F213E2CD805}" type="slidenum">
              <a:rPr lang="en-US" smtClean="0"/>
              <a:t>8</a:t>
            </a:fld>
            <a:endParaRPr lang="en-US"/>
          </a:p>
        </p:txBody>
      </p:sp>
    </p:spTree>
    <p:extLst>
      <p:ext uri="{BB962C8B-B14F-4D97-AF65-F5344CB8AC3E}">
        <p14:creationId xmlns:p14="http://schemas.microsoft.com/office/powerpoint/2010/main" val="197318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I will talk about the architecture of the CNN we implemented, and the tests we did to improve its performance.</a:t>
            </a:r>
          </a:p>
          <a:p>
            <a:pP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Our CNN is built in a sequential way. </a:t>
            </a:r>
          </a:p>
          <a:p>
            <a:pP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It starts with input images of size </a:t>
            </a:r>
            <a:r>
              <a:rPr lang="en-US" sz="1800" b="1" kern="100">
                <a:effectLst/>
                <a:latin typeface="Aptos" panose="020B0004020202020204" pitchFamily="34" charset="0"/>
                <a:ea typeface="Aptos" panose="020B0004020202020204" pitchFamily="34" charset="0"/>
                <a:cs typeface="Times New Roman" panose="02020603050405020304" pitchFamily="18" charset="0"/>
              </a:rPr>
              <a:t>224 by 224 with three color channels</a:t>
            </a:r>
            <a:r>
              <a:rPr lang="en-US" sz="1800" kern="100">
                <a:effectLst/>
                <a:latin typeface="Aptos" panose="020B0004020202020204" pitchFamily="34" charset="0"/>
                <a:ea typeface="Aptos" panose="020B0004020202020204" pitchFamily="34" charset="0"/>
                <a:cs typeface="Times New Roman" panose="02020603050405020304" pitchFamily="18" charset="0"/>
              </a:rPr>
              <a:t>. It uses several convolutional layers with increasing filters—32, 64, 128, then 256 for each convolutional bloc. We also added </a:t>
            </a:r>
            <a:r>
              <a:rPr lang="en-US" sz="1800" kern="100" err="1">
                <a:effectLst/>
                <a:latin typeface="Aptos" panose="020B0004020202020204" pitchFamily="34" charset="0"/>
                <a:ea typeface="Aptos" panose="020B0004020202020204" pitchFamily="34" charset="0"/>
                <a:cs typeface="Times New Roman" panose="02020603050405020304" pitchFamily="18" charset="0"/>
              </a:rPr>
              <a:t>ReLU</a:t>
            </a:r>
            <a:r>
              <a:rPr lang="en-US" sz="1800" kern="100">
                <a:effectLst/>
                <a:latin typeface="Aptos" panose="020B0004020202020204" pitchFamily="34" charset="0"/>
                <a:ea typeface="Aptos" panose="020B0004020202020204" pitchFamily="34" charset="0"/>
                <a:cs typeface="Times New Roman" panose="02020603050405020304" pitchFamily="18" charset="0"/>
              </a:rPr>
              <a:t> activations, batch normalization, pooling, and dropout to reduce overfitting. </a:t>
            </a:r>
          </a:p>
          <a:p>
            <a:pP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In the end, we have two dense layers, and the last one has </a:t>
            </a:r>
            <a:r>
              <a:rPr lang="en-US" sz="1800" b="1" kern="100">
                <a:effectLst/>
                <a:latin typeface="Aptos" panose="020B0004020202020204" pitchFamily="34" charset="0"/>
                <a:ea typeface="Aptos" panose="020B0004020202020204" pitchFamily="34" charset="0"/>
                <a:cs typeface="Times New Roman" panose="02020603050405020304" pitchFamily="18" charset="0"/>
              </a:rPr>
              <a:t>101 units with a </a:t>
            </a:r>
            <a:r>
              <a:rPr lang="en-US" sz="1800" b="1" kern="100" err="1">
                <a:effectLst/>
                <a:latin typeface="Aptos" panose="020B0004020202020204" pitchFamily="34" charset="0"/>
                <a:ea typeface="Aptos" panose="020B0004020202020204" pitchFamily="34" charset="0"/>
                <a:cs typeface="Times New Roman" panose="02020603050405020304" pitchFamily="18" charset="0"/>
              </a:rPr>
              <a:t>softmax</a:t>
            </a:r>
            <a:r>
              <a:rPr lang="en-US" sz="1800" b="1" kern="100">
                <a:effectLst/>
                <a:latin typeface="Aptos" panose="020B0004020202020204" pitchFamily="34" charset="0"/>
                <a:ea typeface="Aptos" panose="020B0004020202020204" pitchFamily="34" charset="0"/>
                <a:cs typeface="Times New Roman" panose="02020603050405020304" pitchFamily="18" charset="0"/>
              </a:rPr>
              <a:t> to classify into 101 food categories</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We trained the model in Google </a:t>
            </a:r>
            <a:r>
              <a:rPr lang="en-US" sz="1800" kern="100" err="1">
                <a:effectLst/>
                <a:latin typeface="Aptos" panose="020B0004020202020204" pitchFamily="34" charset="0"/>
                <a:ea typeface="Aptos" panose="020B0004020202020204" pitchFamily="34" charset="0"/>
                <a:cs typeface="Times New Roman" panose="02020603050405020304" pitchFamily="18" charset="0"/>
              </a:rPr>
              <a:t>Colab</a:t>
            </a:r>
            <a:r>
              <a:rPr lang="en-US" sz="1800" kern="100">
                <a:effectLst/>
                <a:latin typeface="Aptos" panose="020B0004020202020204" pitchFamily="34" charset="0"/>
                <a:ea typeface="Aptos" panose="020B0004020202020204" pitchFamily="34" charset="0"/>
                <a:cs typeface="Times New Roman" panose="02020603050405020304" pitchFamily="18" charset="0"/>
              </a:rPr>
              <a:t> using the Adam optimizer, with callbacks like </a:t>
            </a:r>
            <a:r>
              <a:rPr lang="en-US" sz="1800" kern="100" err="1">
                <a:effectLst/>
                <a:latin typeface="Aptos" panose="020B0004020202020204" pitchFamily="34" charset="0"/>
                <a:ea typeface="Aptos" panose="020B0004020202020204" pitchFamily="34" charset="0"/>
                <a:cs typeface="Times New Roman" panose="02020603050405020304" pitchFamily="18" charset="0"/>
              </a:rPr>
              <a:t>EarlyStopping</a:t>
            </a:r>
            <a:r>
              <a:rPr lang="en-US" sz="1800" kern="100">
                <a:effectLst/>
                <a:latin typeface="Aptos" panose="020B0004020202020204" pitchFamily="34" charset="0"/>
                <a:ea typeface="Aptos" panose="020B0004020202020204" pitchFamily="34" charset="0"/>
                <a:cs typeface="Times New Roman" panose="02020603050405020304" pitchFamily="18" charset="0"/>
              </a:rPr>
              <a:t> and </a:t>
            </a:r>
            <a:r>
              <a:rPr lang="en-US" sz="1800" kern="100" err="1">
                <a:effectLst/>
                <a:latin typeface="Aptos" panose="020B0004020202020204" pitchFamily="34" charset="0"/>
                <a:ea typeface="Aptos" panose="020B0004020202020204" pitchFamily="34" charset="0"/>
                <a:cs typeface="Times New Roman" panose="02020603050405020304" pitchFamily="18" charset="0"/>
              </a:rPr>
              <a:t>ReduceLROnPlateau</a:t>
            </a:r>
            <a:r>
              <a:rPr lang="en-US" sz="1800" kern="100">
                <a:effectLst/>
                <a:latin typeface="Aptos" panose="020B0004020202020204" pitchFamily="34" charset="0"/>
                <a:ea typeface="Aptos" panose="020B0004020202020204" pitchFamily="34" charset="0"/>
                <a:cs typeface="Times New Roman" panose="02020603050405020304" pitchFamily="18" charset="0"/>
              </a:rPr>
              <a:t> to improve training. </a:t>
            </a:r>
          </a:p>
          <a:p>
            <a:pPr>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We tested different setups</a:t>
            </a:r>
            <a:r>
              <a:rPr lang="en-US" sz="1800" b="1" kern="100">
                <a:effectLst/>
                <a:latin typeface="Aptos" panose="020B0004020202020204" pitchFamily="34" charset="0"/>
                <a:ea typeface="Aptos" panose="020B0004020202020204" pitchFamily="34" charset="0"/>
                <a:cs typeface="Times New Roman" panose="02020603050405020304" pitchFamily="18" charset="0"/>
              </a:rPr>
              <a:t>: batch sizes, number of epochs, K-Fold validation, data augmentation, different optimizer, different kernel size, different filters, different combination and numbers of layers.</a:t>
            </a:r>
          </a:p>
          <a:p>
            <a:pPr>
              <a:lnSpc>
                <a:spcPct val="115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 best accuracy we got on the test set was about </a:t>
            </a:r>
            <a:r>
              <a:rPr lang="en-US" sz="1800" b="1" kern="100">
                <a:effectLst/>
                <a:latin typeface="Aptos" panose="020B0004020202020204" pitchFamily="34" charset="0"/>
                <a:ea typeface="Aptos" panose="020B0004020202020204" pitchFamily="34" charset="0"/>
                <a:cs typeface="Times New Roman" panose="02020603050405020304" pitchFamily="18" charset="0"/>
              </a:rPr>
              <a:t>66% and with a loss of 1.56</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pPr>
              <a:lnSpc>
                <a:spcPct val="115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Some classes worked very well, others were harder to classify—especially similar-looking foods. </a:t>
            </a:r>
          </a:p>
          <a:p>
            <a:pPr>
              <a:lnSpc>
                <a:spcPct val="115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 results suggest the model could still improve, maybe with better augmentation or </a:t>
            </a:r>
            <a:r>
              <a:rPr lang="en-US" sz="1800" b="1" kern="100">
                <a:effectLst/>
                <a:latin typeface="Aptos" panose="020B0004020202020204" pitchFamily="34" charset="0"/>
                <a:ea typeface="Aptos" panose="020B0004020202020204" pitchFamily="34" charset="0"/>
                <a:cs typeface="Times New Roman" panose="02020603050405020304" pitchFamily="18" charset="0"/>
              </a:rPr>
              <a:t>pre-trained models </a:t>
            </a:r>
            <a:r>
              <a:rPr lang="en-US" sz="1800" kern="100">
                <a:effectLst/>
                <a:latin typeface="Aptos" panose="020B0004020202020204" pitchFamily="34" charset="0"/>
                <a:ea typeface="Aptos" panose="020B0004020202020204" pitchFamily="34" charset="0"/>
                <a:cs typeface="Times New Roman" panose="02020603050405020304" pitchFamily="18" charset="0"/>
              </a:rPr>
              <a:t>like </a:t>
            </a:r>
            <a:r>
              <a:rPr lang="en-US" sz="1800" kern="100" err="1">
                <a:effectLst/>
                <a:latin typeface="Aptos" panose="020B0004020202020204" pitchFamily="34" charset="0"/>
                <a:ea typeface="Aptos" panose="020B0004020202020204" pitchFamily="34" charset="0"/>
                <a:cs typeface="Times New Roman" panose="02020603050405020304" pitchFamily="18" charset="0"/>
              </a:rPr>
              <a:t>EfficientNet</a:t>
            </a:r>
            <a:r>
              <a:rPr lang="en-US" sz="1800" kern="100">
                <a:effectLst/>
                <a:latin typeface="Aptos" panose="020B0004020202020204" pitchFamily="34" charset="0"/>
                <a:ea typeface="Aptos" panose="020B0004020202020204" pitchFamily="34" charset="0"/>
                <a:cs typeface="Times New Roman" panose="02020603050405020304" pitchFamily="18" charset="0"/>
              </a:rPr>
              <a:t> or Inception.</a:t>
            </a:r>
          </a:p>
          <a:p>
            <a:endParaRPr lang="en-US"/>
          </a:p>
        </p:txBody>
      </p:sp>
      <p:sp>
        <p:nvSpPr>
          <p:cNvPr id="4" name="Slide Number Placeholder 3"/>
          <p:cNvSpPr>
            <a:spLocks noGrp="1"/>
          </p:cNvSpPr>
          <p:nvPr>
            <p:ph type="sldNum" sz="quarter" idx="5"/>
          </p:nvPr>
        </p:nvSpPr>
        <p:spPr/>
        <p:txBody>
          <a:bodyPr/>
          <a:lstStyle/>
          <a:p>
            <a:fld id="{F4770E68-FEE8-4530-BD93-7F213E2CD805}" type="slidenum">
              <a:rPr lang="en-US" smtClean="0"/>
              <a:t>10</a:t>
            </a:fld>
            <a:endParaRPr lang="en-US"/>
          </a:p>
        </p:txBody>
      </p:sp>
    </p:spTree>
    <p:extLst>
      <p:ext uri="{BB962C8B-B14F-4D97-AF65-F5344CB8AC3E}">
        <p14:creationId xmlns:p14="http://schemas.microsoft.com/office/powerpoint/2010/main" val="423484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InceptionV3 is a deep CNN. Unlike traditional CNNs that apply a single filter size per layer, InceptionV3 uses multiple filters of different sizes </a:t>
            </a:r>
            <a:r>
              <a:rPr lang="en-GB"/>
              <a:t>at the same time</a:t>
            </a:r>
            <a:r>
              <a:rPr lang="en-US"/>
              <a:t> through parallel convolutions. This allows it to capture fine details and larger </a:t>
            </a:r>
          </a:p>
          <a:p>
            <a:r>
              <a:rPr lang="en-US"/>
              <a:t>patterns more effectively while improving computational efficiency.</a:t>
            </a:r>
            <a:endParaRPr lang="en-GB"/>
          </a:p>
          <a:p>
            <a:endParaRPr lang="en-GB"/>
          </a:p>
          <a:p>
            <a:endParaRPr lang="en-US"/>
          </a:p>
          <a:p>
            <a:r>
              <a:rPr lang="en-US"/>
              <a:t>From the best experiment, we used data augmentation techniques like flipping, cropping, </a:t>
            </a:r>
          </a:p>
          <a:p>
            <a:r>
              <a:rPr lang="en-US"/>
              <a:t>contrast, brightness, and zoom adjustments to improve </a:t>
            </a:r>
            <a:r>
              <a:rPr lang="en-US" err="1"/>
              <a:t>generalisation</a:t>
            </a:r>
            <a:r>
              <a:rPr lang="en-US"/>
              <a:t>.</a:t>
            </a:r>
            <a:endParaRPr lang="en-GB"/>
          </a:p>
          <a:p>
            <a:endParaRPr lang="en-US"/>
          </a:p>
          <a:p>
            <a:r>
              <a:rPr lang="en-US"/>
              <a:t>Then we applied it to pre-trained InceptionV3 with a GAP layer, a Dense layer (</a:t>
            </a:r>
            <a:r>
              <a:rPr lang="en-US" err="1"/>
              <a:t>ReLU</a:t>
            </a:r>
            <a:r>
              <a:rPr lang="en-US"/>
              <a:t> </a:t>
            </a:r>
          </a:p>
          <a:p>
            <a:r>
              <a:rPr lang="en-US"/>
              <a:t>activation), Dropout layer for </a:t>
            </a:r>
            <a:r>
              <a:rPr lang="en-US" err="1"/>
              <a:t>regularisation</a:t>
            </a:r>
            <a:r>
              <a:rPr lang="en-US"/>
              <a:t>, and then a final </a:t>
            </a:r>
            <a:r>
              <a:rPr lang="en-US" err="1"/>
              <a:t>Softmax</a:t>
            </a:r>
            <a:r>
              <a:rPr lang="en-US"/>
              <a:t> layer</a:t>
            </a:r>
            <a:endParaRPr lang="en-GB"/>
          </a:p>
          <a:p>
            <a:endParaRPr lang="en-US"/>
          </a:p>
          <a:p>
            <a:r>
              <a:rPr lang="en-US"/>
              <a:t>Training was done in two phases: initial training with a frozen base model and fine-tuning by </a:t>
            </a:r>
          </a:p>
          <a:p>
            <a:r>
              <a:rPr lang="en-US"/>
              <a:t>unfreezing the last layers while keeping the first 200 layers frozen to prevent overfitting.</a:t>
            </a:r>
          </a:p>
          <a:p>
            <a:endParaRPr lang="en-US"/>
          </a:p>
        </p:txBody>
      </p:sp>
      <p:sp>
        <p:nvSpPr>
          <p:cNvPr id="4" name="Slide Number Placeholder 3"/>
          <p:cNvSpPr>
            <a:spLocks noGrp="1"/>
          </p:cNvSpPr>
          <p:nvPr>
            <p:ph type="sldNum" sz="quarter" idx="5"/>
          </p:nvPr>
        </p:nvSpPr>
        <p:spPr/>
        <p:txBody>
          <a:bodyPr/>
          <a:lstStyle/>
          <a:p>
            <a:fld id="{F4770E68-FEE8-4530-BD93-7F213E2CD805}" type="slidenum">
              <a:rPr lang="en-US" smtClean="0"/>
              <a:t>12</a:t>
            </a:fld>
            <a:endParaRPr lang="en-US"/>
          </a:p>
        </p:txBody>
      </p:sp>
    </p:spTree>
    <p:extLst>
      <p:ext uri="{BB962C8B-B14F-4D97-AF65-F5344CB8AC3E}">
        <p14:creationId xmlns:p14="http://schemas.microsoft.com/office/powerpoint/2010/main" val="3630664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22015A-9ED1-726E-C67D-89B44422BE97}"/>
              </a:ext>
            </a:extLst>
          </p:cNvPr>
          <p:cNvSpPr>
            <a:spLocks noGrp="1"/>
          </p:cNvSpPr>
          <p:nvPr>
            <p:ph type="dt" sz="half" idx="10"/>
          </p:nvPr>
        </p:nvSpPr>
        <p:spPr/>
        <p:txBody>
          <a:bodyPr/>
          <a:lstStyle/>
          <a:p>
            <a:fld id="{5620972C-3FED-4839-9F61-2C9D8C128BAE}" type="datetimeFigureOut">
              <a:rPr lang="fr-FR" smtClean="0"/>
              <a:t>29/03/2025</a:t>
            </a:fld>
            <a:endParaRPr lang="fr-FR"/>
          </a:p>
        </p:txBody>
      </p:sp>
      <p:sp>
        <p:nvSpPr>
          <p:cNvPr id="5" name="Espace réservé du pied de page 4">
            <a:extLst>
              <a:ext uri="{FF2B5EF4-FFF2-40B4-BE49-F238E27FC236}">
                <a16:creationId xmlns:a16="http://schemas.microsoft.com/office/drawing/2014/main" id="{31D03FDF-8F3D-43DB-5BAB-27E3261662E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FA35793-B9CC-16B0-266D-092AFC59E9EE}"/>
              </a:ext>
            </a:extLst>
          </p:cNvPr>
          <p:cNvSpPr>
            <a:spLocks noGrp="1"/>
          </p:cNvSpPr>
          <p:nvPr>
            <p:ph type="sldNum" sz="quarter" idx="12"/>
          </p:nvPr>
        </p:nvSpPr>
        <p:spPr/>
        <p:txBody>
          <a:bodyPr/>
          <a:lstStyle/>
          <a:p>
            <a:fld id="{BE178E56-DD8F-41DB-989F-2A282B77091A}" type="slidenum">
              <a:rPr lang="fr-FR" smtClean="0"/>
              <a:t>‹#›</a:t>
            </a:fld>
            <a:endParaRPr lang="fr-FR"/>
          </a:p>
        </p:txBody>
      </p:sp>
      <p:sp>
        <p:nvSpPr>
          <p:cNvPr id="7" name="Google Shape;149;p33">
            <a:extLst>
              <a:ext uri="{FF2B5EF4-FFF2-40B4-BE49-F238E27FC236}">
                <a16:creationId xmlns:a16="http://schemas.microsoft.com/office/drawing/2014/main" id="{5E692BB2-0E1A-77E6-A36B-03299C6948AA}"/>
              </a:ext>
            </a:extLst>
          </p:cNvPr>
          <p:cNvSpPr txBox="1">
            <a:spLocks noGrp="1"/>
          </p:cNvSpPr>
          <p:nvPr userDrawn="1"/>
        </p:nvSpPr>
        <p:spPr>
          <a:xfrm>
            <a:off x="2727558" y="317136"/>
            <a:ext cx="6736884" cy="2244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Titan One"/>
              <a:buNone/>
              <a:defRPr sz="5400" b="0" i="0" u="none" strike="noStrike" cap="none">
                <a:solidFill>
                  <a:srgbClr val="191919"/>
                </a:solidFill>
                <a:latin typeface="Titan One"/>
                <a:ea typeface="Titan One"/>
                <a:cs typeface="Titan One"/>
                <a:sym typeface="Titan One"/>
              </a:defRPr>
            </a:lvl1pPr>
            <a:lvl2pPr marR="0" lvl="1" algn="ctr" rtl="0">
              <a:lnSpc>
                <a:spcPct val="100000"/>
              </a:lnSpc>
              <a:spcBef>
                <a:spcPts val="0"/>
              </a:spcBef>
              <a:spcAft>
                <a:spcPts val="0"/>
              </a:spcAft>
              <a:buClr>
                <a:srgbClr val="191919"/>
              </a:buClr>
              <a:buSzPts val="5200"/>
              <a:buFont typeface="Titan One"/>
              <a:buNone/>
              <a:defRPr sz="5200" b="0" i="0" u="none" strike="noStrike" cap="none">
                <a:solidFill>
                  <a:srgbClr val="191919"/>
                </a:solidFill>
                <a:latin typeface="Titan One"/>
                <a:ea typeface="Titan One"/>
                <a:cs typeface="Titan One"/>
                <a:sym typeface="Titan One"/>
              </a:defRPr>
            </a:lvl2pPr>
            <a:lvl3pPr marR="0" lvl="2" algn="ctr" rtl="0">
              <a:lnSpc>
                <a:spcPct val="100000"/>
              </a:lnSpc>
              <a:spcBef>
                <a:spcPts val="0"/>
              </a:spcBef>
              <a:spcAft>
                <a:spcPts val="0"/>
              </a:spcAft>
              <a:buClr>
                <a:srgbClr val="191919"/>
              </a:buClr>
              <a:buSzPts val="5200"/>
              <a:buFont typeface="Titan One"/>
              <a:buNone/>
              <a:defRPr sz="5200" b="0" i="0" u="none" strike="noStrike" cap="none">
                <a:solidFill>
                  <a:srgbClr val="191919"/>
                </a:solidFill>
                <a:latin typeface="Titan One"/>
                <a:ea typeface="Titan One"/>
                <a:cs typeface="Titan One"/>
                <a:sym typeface="Titan One"/>
              </a:defRPr>
            </a:lvl3pPr>
            <a:lvl4pPr marR="0" lvl="3" algn="ctr" rtl="0">
              <a:lnSpc>
                <a:spcPct val="100000"/>
              </a:lnSpc>
              <a:spcBef>
                <a:spcPts val="0"/>
              </a:spcBef>
              <a:spcAft>
                <a:spcPts val="0"/>
              </a:spcAft>
              <a:buClr>
                <a:srgbClr val="191919"/>
              </a:buClr>
              <a:buSzPts val="5200"/>
              <a:buFont typeface="Titan One"/>
              <a:buNone/>
              <a:defRPr sz="5200" b="0" i="0" u="none" strike="noStrike" cap="none">
                <a:solidFill>
                  <a:srgbClr val="191919"/>
                </a:solidFill>
                <a:latin typeface="Titan One"/>
                <a:ea typeface="Titan One"/>
                <a:cs typeface="Titan One"/>
                <a:sym typeface="Titan One"/>
              </a:defRPr>
            </a:lvl4pPr>
            <a:lvl5pPr marR="0" lvl="4" algn="ctr" rtl="0">
              <a:lnSpc>
                <a:spcPct val="100000"/>
              </a:lnSpc>
              <a:spcBef>
                <a:spcPts val="0"/>
              </a:spcBef>
              <a:spcAft>
                <a:spcPts val="0"/>
              </a:spcAft>
              <a:buClr>
                <a:srgbClr val="191919"/>
              </a:buClr>
              <a:buSzPts val="5200"/>
              <a:buFont typeface="Titan One"/>
              <a:buNone/>
              <a:defRPr sz="5200" b="0" i="0" u="none" strike="noStrike" cap="none">
                <a:solidFill>
                  <a:srgbClr val="191919"/>
                </a:solidFill>
                <a:latin typeface="Titan One"/>
                <a:ea typeface="Titan One"/>
                <a:cs typeface="Titan One"/>
                <a:sym typeface="Titan One"/>
              </a:defRPr>
            </a:lvl5pPr>
            <a:lvl6pPr marR="0" lvl="5" algn="ctr" rtl="0">
              <a:lnSpc>
                <a:spcPct val="100000"/>
              </a:lnSpc>
              <a:spcBef>
                <a:spcPts val="0"/>
              </a:spcBef>
              <a:spcAft>
                <a:spcPts val="0"/>
              </a:spcAft>
              <a:buClr>
                <a:srgbClr val="191919"/>
              </a:buClr>
              <a:buSzPts val="5200"/>
              <a:buFont typeface="Titan One"/>
              <a:buNone/>
              <a:defRPr sz="5200" b="0" i="0" u="none" strike="noStrike" cap="none">
                <a:solidFill>
                  <a:srgbClr val="191919"/>
                </a:solidFill>
                <a:latin typeface="Titan One"/>
                <a:ea typeface="Titan One"/>
                <a:cs typeface="Titan One"/>
                <a:sym typeface="Titan One"/>
              </a:defRPr>
            </a:lvl6pPr>
            <a:lvl7pPr marR="0" lvl="6" algn="ctr" rtl="0">
              <a:lnSpc>
                <a:spcPct val="100000"/>
              </a:lnSpc>
              <a:spcBef>
                <a:spcPts val="0"/>
              </a:spcBef>
              <a:spcAft>
                <a:spcPts val="0"/>
              </a:spcAft>
              <a:buClr>
                <a:srgbClr val="191919"/>
              </a:buClr>
              <a:buSzPts val="5200"/>
              <a:buFont typeface="Titan One"/>
              <a:buNone/>
              <a:defRPr sz="5200" b="0" i="0" u="none" strike="noStrike" cap="none">
                <a:solidFill>
                  <a:srgbClr val="191919"/>
                </a:solidFill>
                <a:latin typeface="Titan One"/>
                <a:ea typeface="Titan One"/>
                <a:cs typeface="Titan One"/>
                <a:sym typeface="Titan One"/>
              </a:defRPr>
            </a:lvl7pPr>
            <a:lvl8pPr marR="0" lvl="7" algn="ctr" rtl="0">
              <a:lnSpc>
                <a:spcPct val="100000"/>
              </a:lnSpc>
              <a:spcBef>
                <a:spcPts val="0"/>
              </a:spcBef>
              <a:spcAft>
                <a:spcPts val="0"/>
              </a:spcAft>
              <a:buClr>
                <a:srgbClr val="191919"/>
              </a:buClr>
              <a:buSzPts val="5200"/>
              <a:buFont typeface="Titan One"/>
              <a:buNone/>
              <a:defRPr sz="5200" b="0" i="0" u="none" strike="noStrike" cap="none">
                <a:solidFill>
                  <a:srgbClr val="191919"/>
                </a:solidFill>
                <a:latin typeface="Titan One"/>
                <a:ea typeface="Titan One"/>
                <a:cs typeface="Titan One"/>
                <a:sym typeface="Titan One"/>
              </a:defRPr>
            </a:lvl8pPr>
            <a:lvl9pPr marR="0" lvl="8" algn="ctr" rtl="0">
              <a:lnSpc>
                <a:spcPct val="100000"/>
              </a:lnSpc>
              <a:spcBef>
                <a:spcPts val="0"/>
              </a:spcBef>
              <a:spcAft>
                <a:spcPts val="0"/>
              </a:spcAft>
              <a:buClr>
                <a:srgbClr val="191919"/>
              </a:buClr>
              <a:buSzPts val="5200"/>
              <a:buFont typeface="Titan One"/>
              <a:buNone/>
              <a:defRPr sz="5200" b="0" i="0" u="none" strike="noStrike" cap="none">
                <a:solidFill>
                  <a:srgbClr val="191919"/>
                </a:solidFill>
                <a:latin typeface="Titan One"/>
                <a:ea typeface="Titan One"/>
                <a:cs typeface="Titan One"/>
                <a:sym typeface="Titan One"/>
              </a:defRPr>
            </a:lvl9pPr>
          </a:lstStyle>
          <a:p>
            <a:pPr marL="0" lvl="0" indent="0" algn="ctr" rtl="0">
              <a:spcBef>
                <a:spcPts val="0"/>
              </a:spcBef>
              <a:spcAft>
                <a:spcPts val="0"/>
              </a:spcAft>
              <a:buNone/>
            </a:pPr>
            <a:r>
              <a:rPr lang="en" sz="11500" b="1">
                <a:latin typeface="+mj-lt"/>
              </a:rPr>
              <a:t>F</a:t>
            </a:r>
            <a:r>
              <a:rPr lang="en" sz="11500" b="1">
                <a:solidFill>
                  <a:srgbClr val="1A4D29"/>
                </a:solidFill>
                <a:latin typeface="+mj-lt"/>
              </a:rPr>
              <a:t>OO</a:t>
            </a:r>
            <a:r>
              <a:rPr lang="en" sz="11500" b="1">
                <a:latin typeface="+mj-lt"/>
              </a:rPr>
              <a:t>D101</a:t>
            </a:r>
            <a:endParaRPr sz="11500" b="1">
              <a:latin typeface="+mj-lt"/>
            </a:endParaRPr>
          </a:p>
        </p:txBody>
      </p:sp>
      <p:sp>
        <p:nvSpPr>
          <p:cNvPr id="9" name="Content Placeholder 8">
            <a:extLst>
              <a:ext uri="{FF2B5EF4-FFF2-40B4-BE49-F238E27FC236}">
                <a16:creationId xmlns:a16="http://schemas.microsoft.com/office/drawing/2014/main" id="{236D84EB-4289-2568-95AE-EA59205428AD}"/>
              </a:ext>
            </a:extLst>
          </p:cNvPr>
          <p:cNvSpPr>
            <a:spLocks noGrp="1"/>
          </p:cNvSpPr>
          <p:nvPr>
            <p:ph sz="quarter" idx="13" hasCustomPrompt="1"/>
          </p:nvPr>
        </p:nvSpPr>
        <p:spPr>
          <a:xfrm>
            <a:off x="2486025" y="2561436"/>
            <a:ext cx="7219950" cy="788189"/>
          </a:xfrm>
          <a:prstGeom prst="rect">
            <a:avLst/>
          </a:prstGeom>
        </p:spPr>
        <p:style>
          <a:lnRef idx="1">
            <a:schemeClr val="accent4"/>
          </a:lnRef>
          <a:fillRef idx="2">
            <a:schemeClr val="accent4"/>
          </a:fillRef>
          <a:effectRef idx="1">
            <a:schemeClr val="accent4"/>
          </a:effectRef>
          <a:fontRef idx="minor">
            <a:schemeClr val="dk1"/>
          </a:fontRef>
        </p:style>
        <p:txBody>
          <a:bodyPr/>
          <a:lstStyle>
            <a:lvl1pPr marL="0" indent="0" algn="ctr">
              <a:buNone/>
              <a:defRPr sz="4800"/>
            </a:lvl1pPr>
          </a:lstStyle>
          <a:p>
            <a:pPr lvl="0"/>
            <a:r>
              <a:rPr lang="fr-FR" err="1"/>
              <a:t>Modify</a:t>
            </a:r>
            <a:r>
              <a:rPr lang="fr-FR"/>
              <a:t> the </a:t>
            </a:r>
            <a:r>
              <a:rPr lang="fr-FR" err="1"/>
              <a:t>title</a:t>
            </a:r>
            <a:endParaRPr lang="en-US"/>
          </a:p>
        </p:txBody>
      </p:sp>
    </p:spTree>
    <p:extLst>
      <p:ext uri="{BB962C8B-B14F-4D97-AF65-F5344CB8AC3E}">
        <p14:creationId xmlns:p14="http://schemas.microsoft.com/office/powerpoint/2010/main" val="103048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de se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1A0B4D-AC85-1E66-013E-E3A1C86D4533}"/>
              </a:ext>
            </a:extLst>
          </p:cNvPr>
          <p:cNvSpPr>
            <a:spLocks noGrp="1"/>
          </p:cNvSpPr>
          <p:nvPr>
            <p:ph type="title" hasCustomPrompt="1"/>
          </p:nvPr>
        </p:nvSpPr>
        <p:spPr>
          <a:xfrm>
            <a:off x="1378986" y="613800"/>
            <a:ext cx="10411327" cy="995125"/>
          </a:xfrm>
          <a:ln>
            <a:noFill/>
          </a:ln>
        </p:spPr>
        <p:txBody>
          <a:bodyPr anchor="b"/>
          <a:lstStyle>
            <a:lvl1pPr>
              <a:defRPr sz="6000"/>
            </a:lvl1pPr>
          </a:lstStyle>
          <a:p>
            <a:r>
              <a:rPr lang="fr-FR"/>
              <a:t>TABLE OF CONTENTS</a:t>
            </a:r>
          </a:p>
        </p:txBody>
      </p:sp>
      <p:sp>
        <p:nvSpPr>
          <p:cNvPr id="4" name="Espace réservé de la date 3">
            <a:extLst>
              <a:ext uri="{FF2B5EF4-FFF2-40B4-BE49-F238E27FC236}">
                <a16:creationId xmlns:a16="http://schemas.microsoft.com/office/drawing/2014/main" id="{955585FC-31D5-8070-A732-3967ADA08CB8}"/>
              </a:ext>
            </a:extLst>
          </p:cNvPr>
          <p:cNvSpPr>
            <a:spLocks noGrp="1"/>
          </p:cNvSpPr>
          <p:nvPr>
            <p:ph type="dt" sz="half" idx="10"/>
          </p:nvPr>
        </p:nvSpPr>
        <p:spPr/>
        <p:txBody>
          <a:bodyPr/>
          <a:lstStyle/>
          <a:p>
            <a:fld id="{5620972C-3FED-4839-9F61-2C9D8C128BAE}" type="datetimeFigureOut">
              <a:rPr lang="fr-FR" smtClean="0"/>
              <a:t>29/03/2025</a:t>
            </a:fld>
            <a:endParaRPr lang="fr-FR"/>
          </a:p>
        </p:txBody>
      </p:sp>
      <p:sp>
        <p:nvSpPr>
          <p:cNvPr id="5" name="Espace réservé du pied de page 4">
            <a:extLst>
              <a:ext uri="{FF2B5EF4-FFF2-40B4-BE49-F238E27FC236}">
                <a16:creationId xmlns:a16="http://schemas.microsoft.com/office/drawing/2014/main" id="{535FCBD8-E5F9-3B24-262B-575B1172237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2AD494D-A734-F6CB-F3B1-1CD92FFE6CAC}"/>
              </a:ext>
            </a:extLst>
          </p:cNvPr>
          <p:cNvSpPr>
            <a:spLocks noGrp="1"/>
          </p:cNvSpPr>
          <p:nvPr>
            <p:ph type="sldNum" sz="quarter" idx="12"/>
          </p:nvPr>
        </p:nvSpPr>
        <p:spPr/>
        <p:txBody>
          <a:bodyPr/>
          <a:lstStyle/>
          <a:p>
            <a:fld id="{BE178E56-DD8F-41DB-989F-2A282B77091A}" type="slidenum">
              <a:rPr lang="fr-FR" smtClean="0"/>
              <a:t>‹#›</a:t>
            </a:fld>
            <a:endParaRPr lang="fr-FR"/>
          </a:p>
        </p:txBody>
      </p:sp>
      <p:sp>
        <p:nvSpPr>
          <p:cNvPr id="20" name="Text Placeholder 19">
            <a:extLst>
              <a:ext uri="{FF2B5EF4-FFF2-40B4-BE49-F238E27FC236}">
                <a16:creationId xmlns:a16="http://schemas.microsoft.com/office/drawing/2014/main" id="{989C5903-CD44-3B4D-EFD5-3DBE33D9E8C0}"/>
              </a:ext>
            </a:extLst>
          </p:cNvPr>
          <p:cNvSpPr>
            <a:spLocks noGrp="1"/>
          </p:cNvSpPr>
          <p:nvPr>
            <p:ph type="body" sz="quarter" idx="13" hasCustomPrompt="1"/>
          </p:nvPr>
        </p:nvSpPr>
        <p:spPr>
          <a:xfrm>
            <a:off x="3216844" y="2713127"/>
            <a:ext cx="2873375" cy="527050"/>
          </a:xfrm>
          <a:prstGeom prst="rect">
            <a:avLst/>
          </a:prstGeom>
        </p:spPr>
        <p:txBody>
          <a:bodyPr/>
          <a:lstStyle>
            <a:lvl1pPr marL="0" indent="0">
              <a:buNone/>
              <a:defRPr sz="2200"/>
            </a:lvl1pPr>
          </a:lstStyle>
          <a:p>
            <a:pPr lvl="0"/>
            <a:r>
              <a:rPr lang="fr-FR"/>
              <a:t>TOPIC 1</a:t>
            </a:r>
            <a:endParaRPr lang="en-US"/>
          </a:p>
        </p:txBody>
      </p:sp>
      <p:sp>
        <p:nvSpPr>
          <p:cNvPr id="21" name="Text Placeholder 19">
            <a:extLst>
              <a:ext uri="{FF2B5EF4-FFF2-40B4-BE49-F238E27FC236}">
                <a16:creationId xmlns:a16="http://schemas.microsoft.com/office/drawing/2014/main" id="{270774B8-3611-AF70-B66C-0E638DDF987A}"/>
              </a:ext>
            </a:extLst>
          </p:cNvPr>
          <p:cNvSpPr>
            <a:spLocks noGrp="1"/>
          </p:cNvSpPr>
          <p:nvPr>
            <p:ph type="body" sz="quarter" idx="14" hasCustomPrompt="1"/>
          </p:nvPr>
        </p:nvSpPr>
        <p:spPr>
          <a:xfrm>
            <a:off x="3216843" y="4308718"/>
            <a:ext cx="2873375" cy="527050"/>
          </a:xfrm>
          <a:prstGeom prst="rect">
            <a:avLst/>
          </a:prstGeom>
        </p:spPr>
        <p:txBody>
          <a:bodyPr/>
          <a:lstStyle>
            <a:lvl1pPr marL="0" indent="0">
              <a:buNone/>
              <a:defRPr sz="2200"/>
            </a:lvl1pPr>
          </a:lstStyle>
          <a:p>
            <a:pPr lvl="0"/>
            <a:r>
              <a:rPr lang="fr-FR"/>
              <a:t>TOPIC 2</a:t>
            </a:r>
            <a:endParaRPr lang="en-US"/>
          </a:p>
        </p:txBody>
      </p:sp>
      <p:sp>
        <p:nvSpPr>
          <p:cNvPr id="22" name="Text Placeholder 19">
            <a:extLst>
              <a:ext uri="{FF2B5EF4-FFF2-40B4-BE49-F238E27FC236}">
                <a16:creationId xmlns:a16="http://schemas.microsoft.com/office/drawing/2014/main" id="{FCD9082C-FF0C-846D-754C-513BBA4A9A16}"/>
              </a:ext>
            </a:extLst>
          </p:cNvPr>
          <p:cNvSpPr>
            <a:spLocks noGrp="1"/>
          </p:cNvSpPr>
          <p:nvPr>
            <p:ph type="body" sz="quarter" idx="15" hasCustomPrompt="1"/>
          </p:nvPr>
        </p:nvSpPr>
        <p:spPr>
          <a:xfrm>
            <a:off x="7476244" y="2718326"/>
            <a:ext cx="2873375" cy="527050"/>
          </a:xfrm>
          <a:prstGeom prst="rect">
            <a:avLst/>
          </a:prstGeom>
        </p:spPr>
        <p:txBody>
          <a:bodyPr/>
          <a:lstStyle>
            <a:lvl1pPr marL="0" indent="0">
              <a:buNone/>
              <a:defRPr sz="2200"/>
            </a:lvl1pPr>
          </a:lstStyle>
          <a:p>
            <a:pPr lvl="0"/>
            <a:r>
              <a:rPr lang="fr-FR"/>
              <a:t>TOPIC 3</a:t>
            </a:r>
            <a:endParaRPr lang="en-US"/>
          </a:p>
        </p:txBody>
      </p:sp>
      <p:sp>
        <p:nvSpPr>
          <p:cNvPr id="23" name="Text Placeholder 19">
            <a:extLst>
              <a:ext uri="{FF2B5EF4-FFF2-40B4-BE49-F238E27FC236}">
                <a16:creationId xmlns:a16="http://schemas.microsoft.com/office/drawing/2014/main" id="{BEB851E0-EE2D-01CB-2E02-AAEA0F344473}"/>
              </a:ext>
            </a:extLst>
          </p:cNvPr>
          <p:cNvSpPr>
            <a:spLocks noGrp="1"/>
          </p:cNvSpPr>
          <p:nvPr>
            <p:ph type="body" sz="quarter" idx="16" hasCustomPrompt="1"/>
          </p:nvPr>
        </p:nvSpPr>
        <p:spPr>
          <a:xfrm>
            <a:off x="7476243" y="4308718"/>
            <a:ext cx="2873375" cy="527050"/>
          </a:xfrm>
          <a:prstGeom prst="rect">
            <a:avLst/>
          </a:prstGeom>
        </p:spPr>
        <p:txBody>
          <a:bodyPr/>
          <a:lstStyle>
            <a:lvl1pPr marL="0" indent="0">
              <a:buNone/>
              <a:defRPr sz="2200"/>
            </a:lvl1pPr>
          </a:lstStyle>
          <a:p>
            <a:pPr lvl="0"/>
            <a:r>
              <a:rPr lang="fr-FR"/>
              <a:t>TOPIC 4</a:t>
            </a:r>
            <a:endParaRPr lang="en-US"/>
          </a:p>
        </p:txBody>
      </p:sp>
      <p:sp>
        <p:nvSpPr>
          <p:cNvPr id="27" name="Content Placeholder 26">
            <a:extLst>
              <a:ext uri="{FF2B5EF4-FFF2-40B4-BE49-F238E27FC236}">
                <a16:creationId xmlns:a16="http://schemas.microsoft.com/office/drawing/2014/main" id="{35FA6619-579B-83FE-DD1C-82C31C90EC17}"/>
              </a:ext>
            </a:extLst>
          </p:cNvPr>
          <p:cNvSpPr>
            <a:spLocks noGrp="1"/>
          </p:cNvSpPr>
          <p:nvPr>
            <p:ph sz="quarter" idx="17"/>
          </p:nvPr>
        </p:nvSpPr>
        <p:spPr>
          <a:xfrm>
            <a:off x="2326263" y="2706856"/>
            <a:ext cx="814387" cy="795337"/>
          </a:xfrm>
          <a:prstGeom prst="rect">
            <a:avLst/>
          </a:prstGeom>
          <a:solidFill>
            <a:srgbClr val="FFFFFF"/>
          </a:solidFill>
        </p:spPr>
        <p:style>
          <a:lnRef idx="1">
            <a:schemeClr val="accent6"/>
          </a:lnRef>
          <a:fillRef idx="2">
            <a:schemeClr val="accent6"/>
          </a:fillRef>
          <a:effectRef idx="1">
            <a:schemeClr val="accent6"/>
          </a:effectRef>
          <a:fontRef idx="minor">
            <a:schemeClr val="dk1"/>
          </a:fontRef>
        </p:style>
        <p:txBody>
          <a:bodyPr/>
          <a:lstStyle>
            <a:lvl1pPr marL="0" indent="0" algn="ctr">
              <a:buNone/>
              <a:defRPr sz="3200">
                <a:noFill/>
              </a:defRPr>
            </a:lvl1pPr>
          </a:lstStyle>
          <a:p>
            <a:pPr lvl="0"/>
            <a:endParaRPr lang="en-US"/>
          </a:p>
        </p:txBody>
      </p:sp>
      <p:sp>
        <p:nvSpPr>
          <p:cNvPr id="31" name="Text Placeholder 30">
            <a:extLst>
              <a:ext uri="{FF2B5EF4-FFF2-40B4-BE49-F238E27FC236}">
                <a16:creationId xmlns:a16="http://schemas.microsoft.com/office/drawing/2014/main" id="{D6EED6FE-2877-C6D4-0C71-28DE661F4013}"/>
              </a:ext>
            </a:extLst>
          </p:cNvPr>
          <p:cNvSpPr>
            <a:spLocks noGrp="1"/>
          </p:cNvSpPr>
          <p:nvPr>
            <p:ph type="body" sz="quarter" idx="18" hasCustomPrompt="1"/>
          </p:nvPr>
        </p:nvSpPr>
        <p:spPr>
          <a:xfrm>
            <a:off x="2411483" y="2880555"/>
            <a:ext cx="692718" cy="447675"/>
          </a:xfrm>
          <a:prstGeom prst="rect">
            <a:avLst/>
          </a:prstGeom>
        </p:spPr>
        <p:txBody>
          <a:bodyPr/>
          <a:lstStyle>
            <a:lvl1pPr marL="0" indent="0">
              <a:buNone/>
              <a:defRPr sz="3000">
                <a:solidFill>
                  <a:srgbClr val="1A4D29"/>
                </a:solidFill>
              </a:defRPr>
            </a:lvl1pPr>
            <a:lvl5pPr>
              <a:defRPr/>
            </a:lvl5pPr>
          </a:lstStyle>
          <a:p>
            <a:pPr lvl="0"/>
            <a:r>
              <a:rPr lang="fr-FR"/>
              <a:t>01</a:t>
            </a:r>
            <a:endParaRPr lang="en-US"/>
          </a:p>
        </p:txBody>
      </p:sp>
      <p:sp>
        <p:nvSpPr>
          <p:cNvPr id="34" name="Content Placeholder 26">
            <a:extLst>
              <a:ext uri="{FF2B5EF4-FFF2-40B4-BE49-F238E27FC236}">
                <a16:creationId xmlns:a16="http://schemas.microsoft.com/office/drawing/2014/main" id="{89C72CDB-1A96-2180-DA7C-BED150C4D3D1}"/>
              </a:ext>
            </a:extLst>
          </p:cNvPr>
          <p:cNvSpPr>
            <a:spLocks noGrp="1"/>
          </p:cNvSpPr>
          <p:nvPr>
            <p:ph sz="quarter" idx="19"/>
          </p:nvPr>
        </p:nvSpPr>
        <p:spPr>
          <a:xfrm>
            <a:off x="6585663" y="2706856"/>
            <a:ext cx="814387" cy="795337"/>
          </a:xfrm>
          <a:prstGeom prst="rect">
            <a:avLst/>
          </a:prstGeom>
          <a:solidFill>
            <a:srgbClr val="FFFFFF"/>
          </a:solidFill>
        </p:spPr>
        <p:style>
          <a:lnRef idx="1">
            <a:schemeClr val="accent6"/>
          </a:lnRef>
          <a:fillRef idx="2">
            <a:schemeClr val="accent6"/>
          </a:fillRef>
          <a:effectRef idx="1">
            <a:schemeClr val="accent6"/>
          </a:effectRef>
          <a:fontRef idx="minor">
            <a:schemeClr val="dk1"/>
          </a:fontRef>
        </p:style>
        <p:txBody>
          <a:bodyPr/>
          <a:lstStyle>
            <a:lvl1pPr marL="0" indent="0" algn="ctr">
              <a:buNone/>
              <a:defRPr sz="3200">
                <a:noFill/>
              </a:defRPr>
            </a:lvl1pPr>
          </a:lstStyle>
          <a:p>
            <a:pPr lvl="0"/>
            <a:endParaRPr lang="en-US"/>
          </a:p>
        </p:txBody>
      </p:sp>
      <p:sp>
        <p:nvSpPr>
          <p:cNvPr id="35" name="Text Placeholder 30">
            <a:extLst>
              <a:ext uri="{FF2B5EF4-FFF2-40B4-BE49-F238E27FC236}">
                <a16:creationId xmlns:a16="http://schemas.microsoft.com/office/drawing/2014/main" id="{0892E257-CB17-84BC-DD55-0D7641B76F9E}"/>
              </a:ext>
            </a:extLst>
          </p:cNvPr>
          <p:cNvSpPr>
            <a:spLocks noGrp="1"/>
          </p:cNvSpPr>
          <p:nvPr>
            <p:ph type="body" sz="quarter" idx="20" hasCustomPrompt="1"/>
          </p:nvPr>
        </p:nvSpPr>
        <p:spPr>
          <a:xfrm>
            <a:off x="6670883" y="2880555"/>
            <a:ext cx="692718" cy="447675"/>
          </a:xfrm>
          <a:prstGeom prst="rect">
            <a:avLst/>
          </a:prstGeom>
        </p:spPr>
        <p:txBody>
          <a:bodyPr/>
          <a:lstStyle>
            <a:lvl1pPr marL="0" indent="0">
              <a:buNone/>
              <a:defRPr sz="3000">
                <a:solidFill>
                  <a:srgbClr val="1A4D29"/>
                </a:solidFill>
              </a:defRPr>
            </a:lvl1pPr>
            <a:lvl5pPr>
              <a:defRPr/>
            </a:lvl5pPr>
          </a:lstStyle>
          <a:p>
            <a:pPr lvl="0"/>
            <a:r>
              <a:rPr lang="fr-FR"/>
              <a:t>03</a:t>
            </a:r>
            <a:endParaRPr lang="en-US"/>
          </a:p>
        </p:txBody>
      </p:sp>
      <p:sp>
        <p:nvSpPr>
          <p:cNvPr id="36" name="Content Placeholder 26">
            <a:extLst>
              <a:ext uri="{FF2B5EF4-FFF2-40B4-BE49-F238E27FC236}">
                <a16:creationId xmlns:a16="http://schemas.microsoft.com/office/drawing/2014/main" id="{D1C9BCEC-986B-5F7E-09B2-E20BD400840A}"/>
              </a:ext>
            </a:extLst>
          </p:cNvPr>
          <p:cNvSpPr>
            <a:spLocks noGrp="1"/>
          </p:cNvSpPr>
          <p:nvPr>
            <p:ph sz="quarter" idx="21"/>
          </p:nvPr>
        </p:nvSpPr>
        <p:spPr>
          <a:xfrm>
            <a:off x="2326263" y="4308718"/>
            <a:ext cx="814387" cy="795337"/>
          </a:xfrm>
          <a:prstGeom prst="rect">
            <a:avLst/>
          </a:prstGeom>
          <a:solidFill>
            <a:srgbClr val="FFFFFF"/>
          </a:solidFill>
        </p:spPr>
        <p:style>
          <a:lnRef idx="1">
            <a:schemeClr val="accent6"/>
          </a:lnRef>
          <a:fillRef idx="2">
            <a:schemeClr val="accent6"/>
          </a:fillRef>
          <a:effectRef idx="1">
            <a:schemeClr val="accent6"/>
          </a:effectRef>
          <a:fontRef idx="minor">
            <a:schemeClr val="dk1"/>
          </a:fontRef>
        </p:style>
        <p:txBody>
          <a:bodyPr/>
          <a:lstStyle>
            <a:lvl1pPr marL="0" indent="0" algn="ctr">
              <a:buNone/>
              <a:defRPr sz="3200">
                <a:noFill/>
              </a:defRPr>
            </a:lvl1pPr>
          </a:lstStyle>
          <a:p>
            <a:pPr lvl="0"/>
            <a:endParaRPr lang="en-US"/>
          </a:p>
        </p:txBody>
      </p:sp>
      <p:sp>
        <p:nvSpPr>
          <p:cNvPr id="37" name="Text Placeholder 30">
            <a:extLst>
              <a:ext uri="{FF2B5EF4-FFF2-40B4-BE49-F238E27FC236}">
                <a16:creationId xmlns:a16="http://schemas.microsoft.com/office/drawing/2014/main" id="{EFD74794-0C29-EF61-D531-131E90378355}"/>
              </a:ext>
            </a:extLst>
          </p:cNvPr>
          <p:cNvSpPr>
            <a:spLocks noGrp="1"/>
          </p:cNvSpPr>
          <p:nvPr>
            <p:ph type="body" sz="quarter" idx="22" hasCustomPrompt="1"/>
          </p:nvPr>
        </p:nvSpPr>
        <p:spPr>
          <a:xfrm>
            <a:off x="2411483" y="4482417"/>
            <a:ext cx="692718" cy="447675"/>
          </a:xfrm>
          <a:prstGeom prst="rect">
            <a:avLst/>
          </a:prstGeom>
        </p:spPr>
        <p:txBody>
          <a:bodyPr/>
          <a:lstStyle>
            <a:lvl1pPr marL="0" indent="0">
              <a:buNone/>
              <a:defRPr sz="3000">
                <a:solidFill>
                  <a:srgbClr val="1A4D29"/>
                </a:solidFill>
              </a:defRPr>
            </a:lvl1pPr>
            <a:lvl5pPr>
              <a:defRPr/>
            </a:lvl5pPr>
          </a:lstStyle>
          <a:p>
            <a:pPr lvl="0"/>
            <a:r>
              <a:rPr lang="fr-FR"/>
              <a:t>02</a:t>
            </a:r>
            <a:endParaRPr lang="en-US"/>
          </a:p>
        </p:txBody>
      </p:sp>
      <p:sp>
        <p:nvSpPr>
          <p:cNvPr id="38" name="Content Placeholder 26">
            <a:extLst>
              <a:ext uri="{FF2B5EF4-FFF2-40B4-BE49-F238E27FC236}">
                <a16:creationId xmlns:a16="http://schemas.microsoft.com/office/drawing/2014/main" id="{6734F1CE-E786-845D-0CEB-7CB0A8CDF7C8}"/>
              </a:ext>
            </a:extLst>
          </p:cNvPr>
          <p:cNvSpPr>
            <a:spLocks noGrp="1"/>
          </p:cNvSpPr>
          <p:nvPr>
            <p:ph sz="quarter" idx="23"/>
          </p:nvPr>
        </p:nvSpPr>
        <p:spPr>
          <a:xfrm>
            <a:off x="6557790" y="4308718"/>
            <a:ext cx="814387" cy="795337"/>
          </a:xfrm>
          <a:prstGeom prst="rect">
            <a:avLst/>
          </a:prstGeom>
          <a:solidFill>
            <a:srgbClr val="FFFFFF"/>
          </a:solidFill>
        </p:spPr>
        <p:style>
          <a:lnRef idx="1">
            <a:schemeClr val="accent6"/>
          </a:lnRef>
          <a:fillRef idx="2">
            <a:schemeClr val="accent6"/>
          </a:fillRef>
          <a:effectRef idx="1">
            <a:schemeClr val="accent6"/>
          </a:effectRef>
          <a:fontRef idx="minor">
            <a:schemeClr val="dk1"/>
          </a:fontRef>
        </p:style>
        <p:txBody>
          <a:bodyPr/>
          <a:lstStyle>
            <a:lvl1pPr marL="0" indent="0" algn="ctr">
              <a:buNone/>
              <a:defRPr sz="3200">
                <a:noFill/>
              </a:defRPr>
            </a:lvl1pPr>
          </a:lstStyle>
          <a:p>
            <a:pPr lvl="0"/>
            <a:endParaRPr lang="en-US"/>
          </a:p>
        </p:txBody>
      </p:sp>
      <p:sp>
        <p:nvSpPr>
          <p:cNvPr id="39" name="Text Placeholder 30">
            <a:extLst>
              <a:ext uri="{FF2B5EF4-FFF2-40B4-BE49-F238E27FC236}">
                <a16:creationId xmlns:a16="http://schemas.microsoft.com/office/drawing/2014/main" id="{A7CD816A-088D-826E-F58B-A672E366C6A9}"/>
              </a:ext>
            </a:extLst>
          </p:cNvPr>
          <p:cNvSpPr>
            <a:spLocks noGrp="1"/>
          </p:cNvSpPr>
          <p:nvPr>
            <p:ph type="body" sz="quarter" idx="24" hasCustomPrompt="1"/>
          </p:nvPr>
        </p:nvSpPr>
        <p:spPr>
          <a:xfrm>
            <a:off x="6606561" y="4482417"/>
            <a:ext cx="757040" cy="447675"/>
          </a:xfrm>
          <a:prstGeom prst="rect">
            <a:avLst/>
          </a:prstGeom>
        </p:spPr>
        <p:txBody>
          <a:bodyPr/>
          <a:lstStyle>
            <a:lvl1pPr marL="0" indent="0">
              <a:buNone/>
              <a:defRPr sz="3000">
                <a:solidFill>
                  <a:srgbClr val="1A4D29"/>
                </a:solidFill>
              </a:defRPr>
            </a:lvl1pPr>
            <a:lvl5pPr>
              <a:defRPr/>
            </a:lvl5pPr>
          </a:lstStyle>
          <a:p>
            <a:pPr lvl="0"/>
            <a:r>
              <a:rPr lang="fr-FR"/>
              <a:t>04</a:t>
            </a:r>
            <a:endParaRPr lang="en-US"/>
          </a:p>
        </p:txBody>
      </p:sp>
      <p:sp>
        <p:nvSpPr>
          <p:cNvPr id="41" name="Text Placeholder 40">
            <a:extLst>
              <a:ext uri="{FF2B5EF4-FFF2-40B4-BE49-F238E27FC236}">
                <a16:creationId xmlns:a16="http://schemas.microsoft.com/office/drawing/2014/main" id="{40C8CAAF-6505-9B83-7190-C3A252C72D04}"/>
              </a:ext>
            </a:extLst>
          </p:cNvPr>
          <p:cNvSpPr>
            <a:spLocks noGrp="1"/>
          </p:cNvSpPr>
          <p:nvPr>
            <p:ph type="body" sz="quarter" idx="25" hasCustomPrompt="1"/>
          </p:nvPr>
        </p:nvSpPr>
        <p:spPr>
          <a:xfrm>
            <a:off x="3216843" y="3126500"/>
            <a:ext cx="2873374" cy="378045"/>
          </a:xfrm>
          <a:prstGeom prst="rect">
            <a:avLst/>
          </a:prstGeom>
        </p:spPr>
        <p:txBody>
          <a:bodyPr/>
          <a:lstStyle>
            <a:lvl1pPr marL="0" indent="0">
              <a:buNone/>
              <a:defRPr sz="1200">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You can describe the topic of the section here</a:t>
            </a:r>
          </a:p>
          <a:p>
            <a:pPr lvl="0"/>
            <a:endParaRPr lang="en-US"/>
          </a:p>
        </p:txBody>
      </p:sp>
      <p:sp>
        <p:nvSpPr>
          <p:cNvPr id="42" name="Text Placeholder 40">
            <a:extLst>
              <a:ext uri="{FF2B5EF4-FFF2-40B4-BE49-F238E27FC236}">
                <a16:creationId xmlns:a16="http://schemas.microsoft.com/office/drawing/2014/main" id="{9A31C339-6A31-9E7B-4DC7-D65A6CE01F9C}"/>
              </a:ext>
            </a:extLst>
          </p:cNvPr>
          <p:cNvSpPr>
            <a:spLocks noGrp="1"/>
          </p:cNvSpPr>
          <p:nvPr>
            <p:ph type="body" sz="quarter" idx="26" hasCustomPrompt="1"/>
          </p:nvPr>
        </p:nvSpPr>
        <p:spPr>
          <a:xfrm>
            <a:off x="7485270" y="3126500"/>
            <a:ext cx="2873374" cy="378045"/>
          </a:xfrm>
          <a:prstGeom prst="rect">
            <a:avLst/>
          </a:prstGeom>
        </p:spPr>
        <p:txBody>
          <a:bodyPr/>
          <a:lstStyle>
            <a:lvl1pPr marL="0" indent="0">
              <a:buNone/>
              <a:defRPr sz="1200">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You can describe the topic of the section here</a:t>
            </a:r>
          </a:p>
          <a:p>
            <a:pPr lvl="0"/>
            <a:endParaRPr lang="en-US"/>
          </a:p>
        </p:txBody>
      </p:sp>
      <p:sp>
        <p:nvSpPr>
          <p:cNvPr id="43" name="Text Placeholder 40">
            <a:extLst>
              <a:ext uri="{FF2B5EF4-FFF2-40B4-BE49-F238E27FC236}">
                <a16:creationId xmlns:a16="http://schemas.microsoft.com/office/drawing/2014/main" id="{45203022-7BAB-6FFC-B3E9-FB3F44017B0C}"/>
              </a:ext>
            </a:extLst>
          </p:cNvPr>
          <p:cNvSpPr>
            <a:spLocks noGrp="1"/>
          </p:cNvSpPr>
          <p:nvPr>
            <p:ph type="body" sz="quarter" idx="27" hasCustomPrompt="1"/>
          </p:nvPr>
        </p:nvSpPr>
        <p:spPr>
          <a:xfrm>
            <a:off x="7476243" y="4726010"/>
            <a:ext cx="2873374" cy="378045"/>
          </a:xfrm>
          <a:prstGeom prst="rect">
            <a:avLst/>
          </a:prstGeom>
        </p:spPr>
        <p:txBody>
          <a:bodyPr/>
          <a:lstStyle>
            <a:lvl1pPr marL="0" indent="0">
              <a:buNone/>
              <a:defRPr sz="1200">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You can describe the topic of the section here</a:t>
            </a:r>
          </a:p>
          <a:p>
            <a:pPr lvl="0"/>
            <a:endParaRPr lang="en-US"/>
          </a:p>
        </p:txBody>
      </p:sp>
      <p:sp>
        <p:nvSpPr>
          <p:cNvPr id="44" name="Text Placeholder 40">
            <a:extLst>
              <a:ext uri="{FF2B5EF4-FFF2-40B4-BE49-F238E27FC236}">
                <a16:creationId xmlns:a16="http://schemas.microsoft.com/office/drawing/2014/main" id="{260202D7-148D-BE6A-EA62-1576C6E110A6}"/>
              </a:ext>
            </a:extLst>
          </p:cNvPr>
          <p:cNvSpPr>
            <a:spLocks noGrp="1"/>
          </p:cNvSpPr>
          <p:nvPr>
            <p:ph type="body" sz="quarter" idx="28" hasCustomPrompt="1"/>
          </p:nvPr>
        </p:nvSpPr>
        <p:spPr>
          <a:xfrm>
            <a:off x="3216843" y="4726010"/>
            <a:ext cx="2873374" cy="378045"/>
          </a:xfrm>
          <a:prstGeom prst="rect">
            <a:avLst/>
          </a:prstGeom>
        </p:spPr>
        <p:txBody>
          <a:bodyPr/>
          <a:lstStyle>
            <a:lvl1pPr marL="0" indent="0">
              <a:buNone/>
              <a:defRPr sz="1200">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You can describe the topic of the section here</a:t>
            </a:r>
          </a:p>
          <a:p>
            <a:pPr lvl="0"/>
            <a:endParaRPr lang="en-US"/>
          </a:p>
        </p:txBody>
      </p:sp>
    </p:spTree>
    <p:extLst>
      <p:ext uri="{BB962C8B-B14F-4D97-AF65-F5344CB8AC3E}">
        <p14:creationId xmlns:p14="http://schemas.microsoft.com/office/powerpoint/2010/main" val="3407309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re seu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773C69-BF17-2FC0-18E5-91E8661C1FDD}"/>
              </a:ext>
            </a:extLst>
          </p:cNvPr>
          <p:cNvSpPr>
            <a:spLocks noGrp="1"/>
          </p:cNvSpPr>
          <p:nvPr>
            <p:ph type="title" hasCustomPrompt="1"/>
          </p:nvPr>
        </p:nvSpPr>
        <p:spPr/>
        <p:txBody>
          <a:bodyPr/>
          <a:lstStyle/>
          <a:p>
            <a:r>
              <a:rPr lang="fr-FR" err="1"/>
              <a:t>Modify</a:t>
            </a:r>
            <a:r>
              <a:rPr lang="fr-FR"/>
              <a:t> the style of the </a:t>
            </a:r>
            <a:r>
              <a:rPr lang="fr-FR" err="1"/>
              <a:t>title</a:t>
            </a:r>
            <a:endParaRPr lang="fr-FR"/>
          </a:p>
        </p:txBody>
      </p:sp>
      <p:sp>
        <p:nvSpPr>
          <p:cNvPr id="3" name="Espace réservé de la date 2">
            <a:extLst>
              <a:ext uri="{FF2B5EF4-FFF2-40B4-BE49-F238E27FC236}">
                <a16:creationId xmlns:a16="http://schemas.microsoft.com/office/drawing/2014/main" id="{5A5AF236-342E-369F-7E6F-12E8267970F0}"/>
              </a:ext>
            </a:extLst>
          </p:cNvPr>
          <p:cNvSpPr>
            <a:spLocks noGrp="1"/>
          </p:cNvSpPr>
          <p:nvPr>
            <p:ph type="dt" sz="half" idx="10"/>
          </p:nvPr>
        </p:nvSpPr>
        <p:spPr/>
        <p:txBody>
          <a:bodyPr/>
          <a:lstStyle/>
          <a:p>
            <a:fld id="{5620972C-3FED-4839-9F61-2C9D8C128BAE}" type="datetimeFigureOut">
              <a:rPr lang="fr-FR" smtClean="0"/>
              <a:t>29/03/2025</a:t>
            </a:fld>
            <a:endParaRPr lang="fr-FR"/>
          </a:p>
        </p:txBody>
      </p:sp>
      <p:sp>
        <p:nvSpPr>
          <p:cNvPr id="4" name="Espace réservé du pied de page 3">
            <a:extLst>
              <a:ext uri="{FF2B5EF4-FFF2-40B4-BE49-F238E27FC236}">
                <a16:creationId xmlns:a16="http://schemas.microsoft.com/office/drawing/2014/main" id="{627F5C26-8FA7-5940-7CAA-047C1BCFCF27}"/>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17A75DB-2769-C915-7468-3C5C210F18FD}"/>
              </a:ext>
            </a:extLst>
          </p:cNvPr>
          <p:cNvSpPr>
            <a:spLocks noGrp="1"/>
          </p:cNvSpPr>
          <p:nvPr>
            <p:ph type="sldNum" sz="quarter" idx="12"/>
          </p:nvPr>
        </p:nvSpPr>
        <p:spPr/>
        <p:txBody>
          <a:bodyPr/>
          <a:lstStyle/>
          <a:p>
            <a:fld id="{BE178E56-DD8F-41DB-989F-2A282B77091A}" type="slidenum">
              <a:rPr lang="fr-FR" smtClean="0"/>
              <a:t>‹#›</a:t>
            </a:fld>
            <a:endParaRPr lang="fr-FR"/>
          </a:p>
        </p:txBody>
      </p:sp>
    </p:spTree>
    <p:extLst>
      <p:ext uri="{BB962C8B-B14F-4D97-AF65-F5344CB8AC3E}">
        <p14:creationId xmlns:p14="http://schemas.microsoft.com/office/powerpoint/2010/main" val="3165981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V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CA6DC70-3BE0-9C6E-1867-FA4648D812A5}"/>
              </a:ext>
            </a:extLst>
          </p:cNvPr>
          <p:cNvSpPr>
            <a:spLocks noGrp="1"/>
          </p:cNvSpPr>
          <p:nvPr>
            <p:ph type="dt" sz="half" idx="10"/>
          </p:nvPr>
        </p:nvSpPr>
        <p:spPr/>
        <p:txBody>
          <a:bodyPr/>
          <a:lstStyle/>
          <a:p>
            <a:fld id="{5620972C-3FED-4839-9F61-2C9D8C128BAE}" type="datetimeFigureOut">
              <a:rPr lang="fr-FR" smtClean="0"/>
              <a:t>29/03/2025</a:t>
            </a:fld>
            <a:endParaRPr lang="fr-FR"/>
          </a:p>
        </p:txBody>
      </p:sp>
      <p:sp>
        <p:nvSpPr>
          <p:cNvPr id="3" name="Espace réservé du pied de page 2">
            <a:extLst>
              <a:ext uri="{FF2B5EF4-FFF2-40B4-BE49-F238E27FC236}">
                <a16:creationId xmlns:a16="http://schemas.microsoft.com/office/drawing/2014/main" id="{AD8511DF-F133-6AB6-489E-6E711695AAF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5677FFD-44F2-75A5-5D6C-FBFFF100455A}"/>
              </a:ext>
            </a:extLst>
          </p:cNvPr>
          <p:cNvSpPr>
            <a:spLocks noGrp="1"/>
          </p:cNvSpPr>
          <p:nvPr>
            <p:ph type="sldNum" sz="quarter" idx="12"/>
          </p:nvPr>
        </p:nvSpPr>
        <p:spPr/>
        <p:txBody>
          <a:bodyPr/>
          <a:lstStyle/>
          <a:p>
            <a:fld id="{BE178E56-DD8F-41DB-989F-2A282B77091A}" type="slidenum">
              <a:rPr lang="fr-FR" smtClean="0"/>
              <a:t>‹#›</a:t>
            </a:fld>
            <a:endParaRPr lang="fr-FR"/>
          </a:p>
        </p:txBody>
      </p:sp>
    </p:spTree>
    <p:extLst>
      <p:ext uri="{BB962C8B-B14F-4D97-AF65-F5344CB8AC3E}">
        <p14:creationId xmlns:p14="http://schemas.microsoft.com/office/powerpoint/2010/main" val="464429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V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CA6DC70-3BE0-9C6E-1867-FA4648D812A5}"/>
              </a:ext>
            </a:extLst>
          </p:cNvPr>
          <p:cNvSpPr>
            <a:spLocks noGrp="1"/>
          </p:cNvSpPr>
          <p:nvPr>
            <p:ph type="dt" sz="half" idx="10"/>
          </p:nvPr>
        </p:nvSpPr>
        <p:spPr/>
        <p:txBody>
          <a:bodyPr/>
          <a:lstStyle/>
          <a:p>
            <a:fld id="{5620972C-3FED-4839-9F61-2C9D8C128BAE}" type="datetimeFigureOut">
              <a:rPr lang="fr-FR" smtClean="0"/>
              <a:t>29/03/2025</a:t>
            </a:fld>
            <a:endParaRPr lang="fr-FR"/>
          </a:p>
        </p:txBody>
      </p:sp>
      <p:sp>
        <p:nvSpPr>
          <p:cNvPr id="3" name="Espace réservé du pied de page 2">
            <a:extLst>
              <a:ext uri="{FF2B5EF4-FFF2-40B4-BE49-F238E27FC236}">
                <a16:creationId xmlns:a16="http://schemas.microsoft.com/office/drawing/2014/main" id="{AD8511DF-F133-6AB6-489E-6E711695AAF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5677FFD-44F2-75A5-5D6C-FBFFF100455A}"/>
              </a:ext>
            </a:extLst>
          </p:cNvPr>
          <p:cNvSpPr>
            <a:spLocks noGrp="1"/>
          </p:cNvSpPr>
          <p:nvPr>
            <p:ph type="sldNum" sz="quarter" idx="12"/>
          </p:nvPr>
        </p:nvSpPr>
        <p:spPr/>
        <p:txBody>
          <a:bodyPr/>
          <a:lstStyle/>
          <a:p>
            <a:fld id="{BE178E56-DD8F-41DB-989F-2A282B77091A}" type="slidenum">
              <a:rPr lang="fr-FR" smtClean="0"/>
              <a:t>‹#›</a:t>
            </a:fld>
            <a:endParaRPr lang="fr-FR"/>
          </a:p>
        </p:txBody>
      </p:sp>
      <p:sp>
        <p:nvSpPr>
          <p:cNvPr id="8" name="Text Placeholder 19">
            <a:extLst>
              <a:ext uri="{FF2B5EF4-FFF2-40B4-BE49-F238E27FC236}">
                <a16:creationId xmlns:a16="http://schemas.microsoft.com/office/drawing/2014/main" id="{F20DC2CC-4C01-9AD3-E244-F4C112615B2C}"/>
              </a:ext>
            </a:extLst>
          </p:cNvPr>
          <p:cNvSpPr>
            <a:spLocks noGrp="1"/>
          </p:cNvSpPr>
          <p:nvPr>
            <p:ph type="body" sz="quarter" idx="13" hasCustomPrompt="1"/>
          </p:nvPr>
        </p:nvSpPr>
        <p:spPr>
          <a:xfrm>
            <a:off x="838200" y="3810700"/>
            <a:ext cx="5252017" cy="731870"/>
          </a:xfrm>
          <a:prstGeom prst="rect">
            <a:avLst/>
          </a:prstGeom>
        </p:spPr>
        <p:txBody>
          <a:bodyPr/>
          <a:lstStyle>
            <a:lvl1pPr marL="0" indent="0">
              <a:buNone/>
              <a:defRPr sz="5000"/>
            </a:lvl1pPr>
          </a:lstStyle>
          <a:p>
            <a:pPr lvl="0"/>
            <a:r>
              <a:rPr lang="fr-FR"/>
              <a:t>TOPIC 1</a:t>
            </a:r>
            <a:endParaRPr lang="en-US"/>
          </a:p>
        </p:txBody>
      </p:sp>
      <p:sp>
        <p:nvSpPr>
          <p:cNvPr id="9" name="Content Placeholder 26">
            <a:extLst>
              <a:ext uri="{FF2B5EF4-FFF2-40B4-BE49-F238E27FC236}">
                <a16:creationId xmlns:a16="http://schemas.microsoft.com/office/drawing/2014/main" id="{1B4EE340-1F6F-148E-C18A-1E2851A75FDB}"/>
              </a:ext>
            </a:extLst>
          </p:cNvPr>
          <p:cNvSpPr>
            <a:spLocks noGrp="1"/>
          </p:cNvSpPr>
          <p:nvPr>
            <p:ph sz="quarter" idx="17"/>
          </p:nvPr>
        </p:nvSpPr>
        <p:spPr>
          <a:xfrm>
            <a:off x="838200" y="2010556"/>
            <a:ext cx="1819275" cy="1614819"/>
          </a:xfrm>
          <a:prstGeom prst="rect">
            <a:avLst/>
          </a:prstGeom>
          <a:solidFill>
            <a:srgbClr val="FFFFFF"/>
          </a:solidFill>
        </p:spPr>
        <p:style>
          <a:lnRef idx="1">
            <a:schemeClr val="accent6"/>
          </a:lnRef>
          <a:fillRef idx="2">
            <a:schemeClr val="accent6"/>
          </a:fillRef>
          <a:effectRef idx="1">
            <a:schemeClr val="accent6"/>
          </a:effectRef>
          <a:fontRef idx="minor">
            <a:schemeClr val="dk1"/>
          </a:fontRef>
        </p:style>
        <p:txBody>
          <a:bodyPr/>
          <a:lstStyle>
            <a:lvl1pPr marL="0" indent="0" algn="ctr">
              <a:buNone/>
              <a:defRPr sz="3200">
                <a:noFill/>
              </a:defRPr>
            </a:lvl1pPr>
          </a:lstStyle>
          <a:p>
            <a:pPr lvl="0"/>
            <a:endParaRPr lang="en-US"/>
          </a:p>
        </p:txBody>
      </p:sp>
      <p:sp>
        <p:nvSpPr>
          <p:cNvPr id="10" name="Text Placeholder 30">
            <a:extLst>
              <a:ext uri="{FF2B5EF4-FFF2-40B4-BE49-F238E27FC236}">
                <a16:creationId xmlns:a16="http://schemas.microsoft.com/office/drawing/2014/main" id="{55FCA94F-F04D-F010-2535-E1A975797877}"/>
              </a:ext>
            </a:extLst>
          </p:cNvPr>
          <p:cNvSpPr>
            <a:spLocks noGrp="1"/>
          </p:cNvSpPr>
          <p:nvPr>
            <p:ph type="body" sz="quarter" idx="18" hasCustomPrompt="1"/>
          </p:nvPr>
        </p:nvSpPr>
        <p:spPr>
          <a:xfrm>
            <a:off x="1154603" y="2289094"/>
            <a:ext cx="1188371" cy="528872"/>
          </a:xfrm>
          <a:prstGeom prst="rect">
            <a:avLst/>
          </a:prstGeom>
        </p:spPr>
        <p:txBody>
          <a:bodyPr/>
          <a:lstStyle>
            <a:lvl1pPr marL="0" indent="0">
              <a:buNone/>
              <a:defRPr sz="6600">
                <a:solidFill>
                  <a:srgbClr val="1A4D29"/>
                </a:solidFill>
              </a:defRPr>
            </a:lvl1pPr>
            <a:lvl5pPr>
              <a:defRPr/>
            </a:lvl5pPr>
          </a:lstStyle>
          <a:p>
            <a:pPr lvl="0"/>
            <a:r>
              <a:rPr lang="fr-FR"/>
              <a:t>01</a:t>
            </a:r>
            <a:endParaRPr lang="en-US"/>
          </a:p>
        </p:txBody>
      </p:sp>
      <p:sp>
        <p:nvSpPr>
          <p:cNvPr id="11" name="Text Placeholder 40">
            <a:extLst>
              <a:ext uri="{FF2B5EF4-FFF2-40B4-BE49-F238E27FC236}">
                <a16:creationId xmlns:a16="http://schemas.microsoft.com/office/drawing/2014/main" id="{B06D6B74-EE62-5917-CD74-E1DB3B6503BC}"/>
              </a:ext>
            </a:extLst>
          </p:cNvPr>
          <p:cNvSpPr>
            <a:spLocks noGrp="1"/>
          </p:cNvSpPr>
          <p:nvPr>
            <p:ph type="body" sz="quarter" idx="25" hasCustomPrompt="1"/>
          </p:nvPr>
        </p:nvSpPr>
        <p:spPr>
          <a:xfrm>
            <a:off x="838200" y="4777820"/>
            <a:ext cx="5252016" cy="378045"/>
          </a:xfrm>
          <a:prstGeom prst="rect">
            <a:avLst/>
          </a:prstGeom>
          <a:solidFill>
            <a:srgbClr val="FFFFFF"/>
          </a:solidFill>
        </p:spPr>
        <p:txBody>
          <a:bodyPr/>
          <a:lstStyle>
            <a:lvl1pPr marL="0" indent="0">
              <a:buNone/>
              <a:defRPr sz="1200">
                <a:latin typeface="Poppins" panose="00000500000000000000" pitchFamily="2" charset="0"/>
                <a:cs typeface="Poppins" panose="000005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You can describe the topic of the section here</a:t>
            </a:r>
          </a:p>
          <a:p>
            <a:pPr lvl="0"/>
            <a:endParaRPr lang="en-US"/>
          </a:p>
        </p:txBody>
      </p:sp>
    </p:spTree>
    <p:extLst>
      <p:ext uri="{BB962C8B-B14F-4D97-AF65-F5344CB8AC3E}">
        <p14:creationId xmlns:p14="http://schemas.microsoft.com/office/powerpoint/2010/main" val="861101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D11E9E9-6087-F75B-CC75-17AA5ECA0AC4}"/>
              </a:ext>
            </a:extLst>
          </p:cNvPr>
          <p:cNvSpPr>
            <a:spLocks noGrp="1"/>
          </p:cNvSpPr>
          <p:nvPr>
            <p:ph type="title"/>
          </p:nvPr>
        </p:nvSpPr>
        <p:spPr>
          <a:xfrm>
            <a:off x="838200" y="3429000"/>
            <a:ext cx="10515600" cy="1325563"/>
          </a:xfrm>
          <a:prstGeom prst="rect">
            <a:avLst/>
          </a:prstGeom>
          <a:solidFill>
            <a:schemeClr val="bg1"/>
          </a:solidFill>
        </p:spPr>
        <p:txBody>
          <a:bodyPr vert="horz" lIns="91440" tIns="45720" rIns="91440" bIns="45720" rtlCol="0" anchor="ctr">
            <a:normAutofit/>
          </a:bodyPr>
          <a:lstStyle/>
          <a:p>
            <a:r>
              <a:rPr lang="fr-FR" err="1"/>
              <a:t>Modify</a:t>
            </a:r>
            <a:r>
              <a:rPr lang="fr-FR"/>
              <a:t> the style of the </a:t>
            </a:r>
            <a:r>
              <a:rPr lang="fr-FR" err="1"/>
              <a:t>title</a:t>
            </a:r>
            <a:endParaRPr lang="fr-FR"/>
          </a:p>
        </p:txBody>
      </p:sp>
      <p:sp>
        <p:nvSpPr>
          <p:cNvPr id="4" name="Espace réservé de la date 3">
            <a:extLst>
              <a:ext uri="{FF2B5EF4-FFF2-40B4-BE49-F238E27FC236}">
                <a16:creationId xmlns:a16="http://schemas.microsoft.com/office/drawing/2014/main" id="{7BE095EB-3107-D900-A07C-03BD39528A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620972C-3FED-4839-9F61-2C9D8C128BAE}" type="datetimeFigureOut">
              <a:rPr lang="fr-FR" smtClean="0"/>
              <a:t>29/03/2025</a:t>
            </a:fld>
            <a:endParaRPr lang="fr-FR"/>
          </a:p>
        </p:txBody>
      </p:sp>
      <p:sp>
        <p:nvSpPr>
          <p:cNvPr id="5" name="Espace réservé du pied de page 4">
            <a:extLst>
              <a:ext uri="{FF2B5EF4-FFF2-40B4-BE49-F238E27FC236}">
                <a16:creationId xmlns:a16="http://schemas.microsoft.com/office/drawing/2014/main" id="{E9522A1E-EA7E-C16F-5D76-3A9A0D9B3F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FC01D8D2-012F-9ECB-4E0F-61574764E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178E56-DD8F-41DB-989F-2A282B77091A}" type="slidenum">
              <a:rPr lang="fr-FR" smtClean="0"/>
              <a:t>‹#›</a:t>
            </a:fld>
            <a:endParaRPr lang="fr-FR"/>
          </a:p>
        </p:txBody>
      </p:sp>
    </p:spTree>
    <p:extLst>
      <p:ext uri="{BB962C8B-B14F-4D97-AF65-F5344CB8AC3E}">
        <p14:creationId xmlns:p14="http://schemas.microsoft.com/office/powerpoint/2010/main" val="49500283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D6371C-5FC7-2780-6BFD-479FCF2201C1}"/>
              </a:ext>
            </a:extLst>
          </p:cNvPr>
          <p:cNvSpPr>
            <a:spLocks noGrp="1"/>
          </p:cNvSpPr>
          <p:nvPr>
            <p:ph sz="quarter" idx="13"/>
          </p:nvPr>
        </p:nvSpPr>
        <p:spPr>
          <a:xfrm>
            <a:off x="2436864" y="2561436"/>
            <a:ext cx="8035604" cy="837676"/>
          </a:xfrm>
          <a:noFill/>
        </p:spPr>
        <p:txBody>
          <a:bodyPr/>
          <a:lstStyle/>
          <a:p>
            <a:r>
              <a:rPr lang="en-GB" sz="2800" b="1" noProof="0"/>
              <a:t>Food Image Classification for Nutritional Estimation</a:t>
            </a:r>
          </a:p>
        </p:txBody>
      </p:sp>
      <p:grpSp>
        <p:nvGrpSpPr>
          <p:cNvPr id="3" name="Groupe 21">
            <a:extLst>
              <a:ext uri="{FF2B5EF4-FFF2-40B4-BE49-F238E27FC236}">
                <a16:creationId xmlns:a16="http://schemas.microsoft.com/office/drawing/2014/main" id="{667833E1-3064-7DB9-B79E-F2ED0CBA5204}"/>
              </a:ext>
            </a:extLst>
          </p:cNvPr>
          <p:cNvGrpSpPr/>
          <p:nvPr/>
        </p:nvGrpSpPr>
        <p:grpSpPr>
          <a:xfrm>
            <a:off x="5684052" y="4640647"/>
            <a:ext cx="900001" cy="1152000"/>
            <a:chOff x="308855" y="2080625"/>
            <a:chExt cx="1398353" cy="1812682"/>
          </a:xfrm>
        </p:grpSpPr>
        <p:sp>
          <p:nvSpPr>
            <p:cNvPr id="4" name="Ellipse 68">
              <a:extLst>
                <a:ext uri="{FF2B5EF4-FFF2-40B4-BE49-F238E27FC236}">
                  <a16:creationId xmlns:a16="http://schemas.microsoft.com/office/drawing/2014/main" id="{E5CCD83C-AEC1-A490-525A-7F05DE9791CC}"/>
                </a:ext>
              </a:extLst>
            </p:cNvPr>
            <p:cNvSpPr/>
            <p:nvPr/>
          </p:nvSpPr>
          <p:spPr>
            <a:xfrm>
              <a:off x="642929" y="2441700"/>
              <a:ext cx="701261" cy="844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5" name="组合 9">
              <a:extLst>
                <a:ext uri="{FF2B5EF4-FFF2-40B4-BE49-F238E27FC236}">
                  <a16:creationId xmlns:a16="http://schemas.microsoft.com/office/drawing/2014/main" id="{AFE22899-5016-956D-5556-DFF872FC57B1}"/>
                </a:ext>
              </a:extLst>
            </p:cNvPr>
            <p:cNvGrpSpPr/>
            <p:nvPr/>
          </p:nvGrpSpPr>
          <p:grpSpPr>
            <a:xfrm>
              <a:off x="308855" y="2080625"/>
              <a:ext cx="1398353" cy="1812682"/>
              <a:chOff x="5865825" y="1325309"/>
              <a:chExt cx="484692" cy="628305"/>
            </a:xfrm>
            <a:solidFill>
              <a:schemeClr val="accent3"/>
            </a:solidFill>
          </p:grpSpPr>
          <p:sp>
            <p:nvSpPr>
              <p:cNvPr id="6" name="Freeform 12">
                <a:extLst>
                  <a:ext uri="{FF2B5EF4-FFF2-40B4-BE49-F238E27FC236}">
                    <a16:creationId xmlns:a16="http://schemas.microsoft.com/office/drawing/2014/main" id="{06064528-8D00-D037-F726-EC0E4990D20B}"/>
                  </a:ext>
                </a:extLst>
              </p:cNvPr>
              <p:cNvSpPr/>
              <p:nvPr/>
            </p:nvSpPr>
            <p:spPr bwMode="auto">
              <a:xfrm>
                <a:off x="5865825" y="1711740"/>
                <a:ext cx="484692" cy="241874"/>
              </a:xfrm>
              <a:custGeom>
                <a:avLst/>
                <a:gdLst>
                  <a:gd name="T0" fmla="*/ 217 w 217"/>
                  <a:gd name="T1" fmla="*/ 83 h 108"/>
                  <a:gd name="T2" fmla="*/ 192 w 217"/>
                  <a:gd name="T3" fmla="*/ 108 h 108"/>
                  <a:gd name="T4" fmla="*/ 25 w 217"/>
                  <a:gd name="T5" fmla="*/ 108 h 108"/>
                  <a:gd name="T6" fmla="*/ 0 w 217"/>
                  <a:gd name="T7" fmla="*/ 83 h 108"/>
                  <a:gd name="T8" fmla="*/ 0 w 217"/>
                  <a:gd name="T9" fmla="*/ 53 h 108"/>
                  <a:gd name="T10" fmla="*/ 75 w 217"/>
                  <a:gd name="T11" fmla="*/ 0 h 108"/>
                  <a:gd name="T12" fmla="*/ 109 w 217"/>
                  <a:gd name="T13" fmla="*/ 13 h 108"/>
                  <a:gd name="T14" fmla="*/ 142 w 217"/>
                  <a:gd name="T15" fmla="*/ 0 h 108"/>
                  <a:gd name="T16" fmla="*/ 217 w 217"/>
                  <a:gd name="T17" fmla="*/ 53 h 108"/>
                  <a:gd name="T18" fmla="*/ 217 w 217"/>
                  <a:gd name="T19" fmla="*/ 8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08">
                    <a:moveTo>
                      <a:pt x="217" y="83"/>
                    </a:moveTo>
                    <a:cubicBezTo>
                      <a:pt x="217" y="97"/>
                      <a:pt x="206" y="108"/>
                      <a:pt x="192" y="108"/>
                    </a:cubicBezTo>
                    <a:cubicBezTo>
                      <a:pt x="25" y="108"/>
                      <a:pt x="25" y="108"/>
                      <a:pt x="25" y="108"/>
                    </a:cubicBezTo>
                    <a:cubicBezTo>
                      <a:pt x="11" y="108"/>
                      <a:pt x="0" y="97"/>
                      <a:pt x="0" y="83"/>
                    </a:cubicBezTo>
                    <a:cubicBezTo>
                      <a:pt x="0" y="73"/>
                      <a:pt x="0" y="63"/>
                      <a:pt x="0" y="53"/>
                    </a:cubicBezTo>
                    <a:cubicBezTo>
                      <a:pt x="0" y="26"/>
                      <a:pt x="39" y="8"/>
                      <a:pt x="75" y="0"/>
                    </a:cubicBezTo>
                    <a:cubicBezTo>
                      <a:pt x="83" y="8"/>
                      <a:pt x="95" y="13"/>
                      <a:pt x="109" y="13"/>
                    </a:cubicBezTo>
                    <a:cubicBezTo>
                      <a:pt x="122" y="13"/>
                      <a:pt x="134" y="8"/>
                      <a:pt x="142" y="0"/>
                    </a:cubicBezTo>
                    <a:cubicBezTo>
                      <a:pt x="178" y="8"/>
                      <a:pt x="217" y="26"/>
                      <a:pt x="217" y="53"/>
                    </a:cubicBezTo>
                    <a:cubicBezTo>
                      <a:pt x="217" y="63"/>
                      <a:pt x="217" y="73"/>
                      <a:pt x="217"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7" name="Freeform 13">
                <a:extLst>
                  <a:ext uri="{FF2B5EF4-FFF2-40B4-BE49-F238E27FC236}">
                    <a16:creationId xmlns:a16="http://schemas.microsoft.com/office/drawing/2014/main" id="{9A3CAC99-85AB-2ED2-8FEB-76F90C6E778B}"/>
                  </a:ext>
                </a:extLst>
              </p:cNvPr>
              <p:cNvSpPr/>
              <p:nvPr/>
            </p:nvSpPr>
            <p:spPr bwMode="auto">
              <a:xfrm>
                <a:off x="5912858" y="1325309"/>
                <a:ext cx="358463" cy="297891"/>
              </a:xfrm>
              <a:custGeom>
                <a:avLst/>
                <a:gdLst>
                  <a:gd name="T0" fmla="*/ 29 w 144"/>
                  <a:gd name="T1" fmla="*/ 126 h 126"/>
                  <a:gd name="T2" fmla="*/ 21 w 144"/>
                  <a:gd name="T3" fmla="*/ 42 h 126"/>
                  <a:gd name="T4" fmla="*/ 112 w 144"/>
                  <a:gd name="T5" fmla="*/ 37 h 126"/>
                  <a:gd name="T6" fmla="*/ 135 w 144"/>
                  <a:gd name="T7" fmla="*/ 53 h 126"/>
                  <a:gd name="T8" fmla="*/ 118 w 144"/>
                  <a:gd name="T9" fmla="*/ 122 h 126"/>
                  <a:gd name="T10" fmla="*/ 113 w 144"/>
                  <a:gd name="T11" fmla="*/ 86 h 126"/>
                  <a:gd name="T12" fmla="*/ 110 w 144"/>
                  <a:gd name="T13" fmla="*/ 100 h 126"/>
                  <a:gd name="T14" fmla="*/ 105 w 144"/>
                  <a:gd name="T15" fmla="*/ 78 h 126"/>
                  <a:gd name="T16" fmla="*/ 83 w 144"/>
                  <a:gd name="T17" fmla="*/ 91 h 126"/>
                  <a:gd name="T18" fmla="*/ 92 w 144"/>
                  <a:gd name="T19" fmla="*/ 81 h 126"/>
                  <a:gd name="T20" fmla="*/ 42 w 144"/>
                  <a:gd name="T21" fmla="*/ 98 h 126"/>
                  <a:gd name="T22" fmla="*/ 62 w 144"/>
                  <a:gd name="T23" fmla="*/ 87 h 126"/>
                  <a:gd name="T24" fmla="*/ 29 w 144"/>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26">
                    <a:moveTo>
                      <a:pt x="29" y="126"/>
                    </a:moveTo>
                    <a:cubicBezTo>
                      <a:pt x="29" y="126"/>
                      <a:pt x="0" y="85"/>
                      <a:pt x="21" y="42"/>
                    </a:cubicBezTo>
                    <a:cubicBezTo>
                      <a:pt x="42" y="0"/>
                      <a:pt x="108" y="20"/>
                      <a:pt x="112" y="37"/>
                    </a:cubicBezTo>
                    <a:cubicBezTo>
                      <a:pt x="112" y="37"/>
                      <a:pt x="129" y="37"/>
                      <a:pt x="135" y="53"/>
                    </a:cubicBezTo>
                    <a:cubicBezTo>
                      <a:pt x="144" y="76"/>
                      <a:pt x="131" y="104"/>
                      <a:pt x="118" y="122"/>
                    </a:cubicBezTo>
                    <a:cubicBezTo>
                      <a:pt x="123" y="110"/>
                      <a:pt x="119" y="98"/>
                      <a:pt x="113" y="86"/>
                    </a:cubicBezTo>
                    <a:cubicBezTo>
                      <a:pt x="110" y="100"/>
                      <a:pt x="110" y="100"/>
                      <a:pt x="110" y="100"/>
                    </a:cubicBezTo>
                    <a:cubicBezTo>
                      <a:pt x="110" y="100"/>
                      <a:pt x="112" y="86"/>
                      <a:pt x="105" y="78"/>
                    </a:cubicBezTo>
                    <a:cubicBezTo>
                      <a:pt x="101" y="81"/>
                      <a:pt x="96" y="87"/>
                      <a:pt x="83" y="91"/>
                    </a:cubicBezTo>
                    <a:cubicBezTo>
                      <a:pt x="88" y="87"/>
                      <a:pt x="92" y="84"/>
                      <a:pt x="92" y="81"/>
                    </a:cubicBezTo>
                    <a:cubicBezTo>
                      <a:pt x="74" y="90"/>
                      <a:pt x="61" y="95"/>
                      <a:pt x="42" y="98"/>
                    </a:cubicBezTo>
                    <a:cubicBezTo>
                      <a:pt x="50" y="95"/>
                      <a:pt x="57" y="91"/>
                      <a:pt x="62" y="87"/>
                    </a:cubicBezTo>
                    <a:cubicBezTo>
                      <a:pt x="34" y="87"/>
                      <a:pt x="26" y="102"/>
                      <a:pt x="29" y="126"/>
                    </a:cubicBezTo>
                    <a:close/>
                  </a:path>
                </a:pathLst>
              </a:custGeom>
              <a:grpFill/>
              <a:ln w="9525">
                <a:solidFill>
                  <a:srgbClr val="000000"/>
                </a:solidFill>
                <a:round/>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grpSp>
      </p:grpSp>
      <p:grpSp>
        <p:nvGrpSpPr>
          <p:cNvPr id="8" name="组合 17">
            <a:extLst>
              <a:ext uri="{FF2B5EF4-FFF2-40B4-BE49-F238E27FC236}">
                <a16:creationId xmlns:a16="http://schemas.microsoft.com/office/drawing/2014/main" id="{E336C5F2-D9EC-C185-0075-97EB98A11845}"/>
              </a:ext>
            </a:extLst>
          </p:cNvPr>
          <p:cNvGrpSpPr/>
          <p:nvPr/>
        </p:nvGrpSpPr>
        <p:grpSpPr>
          <a:xfrm>
            <a:off x="2436864" y="4640646"/>
            <a:ext cx="900000" cy="1152000"/>
            <a:chOff x="3887868" y="2823899"/>
            <a:chExt cx="1085966" cy="1484971"/>
          </a:xfrm>
          <a:solidFill>
            <a:srgbClr val="1A4D29"/>
          </a:solidFill>
        </p:grpSpPr>
        <p:sp>
          <p:nvSpPr>
            <p:cNvPr id="9" name="Freeform 19">
              <a:extLst>
                <a:ext uri="{FF2B5EF4-FFF2-40B4-BE49-F238E27FC236}">
                  <a16:creationId xmlns:a16="http://schemas.microsoft.com/office/drawing/2014/main" id="{EE52E8B7-BC1D-5CEF-2BDA-C7103D29C23D}"/>
                </a:ext>
              </a:extLst>
            </p:cNvPr>
            <p:cNvSpPr/>
            <p:nvPr/>
          </p:nvSpPr>
          <p:spPr bwMode="auto">
            <a:xfrm>
              <a:off x="3887871" y="2823899"/>
              <a:ext cx="1085963" cy="1079794"/>
            </a:xfrm>
            <a:custGeom>
              <a:avLst/>
              <a:gdLst>
                <a:gd name="T0" fmla="*/ 223 w 223"/>
                <a:gd name="T1" fmla="*/ 143 h 222"/>
                <a:gd name="T2" fmla="*/ 195 w 223"/>
                <a:gd name="T3" fmla="*/ 135 h 222"/>
                <a:gd name="T4" fmla="*/ 198 w 223"/>
                <a:gd name="T5" fmla="*/ 144 h 222"/>
                <a:gd name="T6" fmla="*/ 197 w 223"/>
                <a:gd name="T7" fmla="*/ 151 h 222"/>
                <a:gd name="T8" fmla="*/ 191 w 223"/>
                <a:gd name="T9" fmla="*/ 150 h 222"/>
                <a:gd name="T10" fmla="*/ 190 w 223"/>
                <a:gd name="T11" fmla="*/ 151 h 222"/>
                <a:gd name="T12" fmla="*/ 187 w 223"/>
                <a:gd name="T13" fmla="*/ 151 h 222"/>
                <a:gd name="T14" fmla="*/ 183 w 223"/>
                <a:gd name="T15" fmla="*/ 158 h 222"/>
                <a:gd name="T16" fmla="*/ 182 w 223"/>
                <a:gd name="T17" fmla="*/ 172 h 222"/>
                <a:gd name="T18" fmla="*/ 177 w 223"/>
                <a:gd name="T19" fmla="*/ 165 h 222"/>
                <a:gd name="T20" fmla="*/ 175 w 223"/>
                <a:gd name="T21" fmla="*/ 167 h 222"/>
                <a:gd name="T22" fmla="*/ 173 w 223"/>
                <a:gd name="T23" fmla="*/ 176 h 222"/>
                <a:gd name="T24" fmla="*/ 172 w 223"/>
                <a:gd name="T25" fmla="*/ 174 h 222"/>
                <a:gd name="T26" fmla="*/ 170 w 223"/>
                <a:gd name="T27" fmla="*/ 180 h 222"/>
                <a:gd name="T28" fmla="*/ 168 w 223"/>
                <a:gd name="T29" fmla="*/ 181 h 222"/>
                <a:gd name="T30" fmla="*/ 166 w 223"/>
                <a:gd name="T31" fmla="*/ 182 h 222"/>
                <a:gd name="T32" fmla="*/ 164 w 223"/>
                <a:gd name="T33" fmla="*/ 185 h 222"/>
                <a:gd name="T34" fmla="*/ 162 w 223"/>
                <a:gd name="T35" fmla="*/ 187 h 222"/>
                <a:gd name="T36" fmla="*/ 159 w 223"/>
                <a:gd name="T37" fmla="*/ 193 h 222"/>
                <a:gd name="T38" fmla="*/ 157 w 223"/>
                <a:gd name="T39" fmla="*/ 193 h 222"/>
                <a:gd name="T40" fmla="*/ 155 w 223"/>
                <a:gd name="T41" fmla="*/ 191 h 222"/>
                <a:gd name="T42" fmla="*/ 136 w 223"/>
                <a:gd name="T43" fmla="*/ 221 h 222"/>
                <a:gd name="T44" fmla="*/ 87 w 223"/>
                <a:gd name="T45" fmla="*/ 221 h 222"/>
                <a:gd name="T46" fmla="*/ 68 w 223"/>
                <a:gd name="T47" fmla="*/ 191 h 222"/>
                <a:gd name="T48" fmla="*/ 66 w 223"/>
                <a:gd name="T49" fmla="*/ 193 h 222"/>
                <a:gd name="T50" fmla="*/ 63 w 223"/>
                <a:gd name="T51" fmla="*/ 192 h 222"/>
                <a:gd name="T52" fmla="*/ 60 w 223"/>
                <a:gd name="T53" fmla="*/ 189 h 222"/>
                <a:gd name="T54" fmla="*/ 59 w 223"/>
                <a:gd name="T55" fmla="*/ 185 h 222"/>
                <a:gd name="T56" fmla="*/ 57 w 223"/>
                <a:gd name="T57" fmla="*/ 183 h 222"/>
                <a:gd name="T58" fmla="*/ 54 w 223"/>
                <a:gd name="T59" fmla="*/ 180 h 222"/>
                <a:gd name="T60" fmla="*/ 53 w 223"/>
                <a:gd name="T61" fmla="*/ 181 h 222"/>
                <a:gd name="T62" fmla="*/ 49 w 223"/>
                <a:gd name="T63" fmla="*/ 180 h 222"/>
                <a:gd name="T64" fmla="*/ 49 w 223"/>
                <a:gd name="T65" fmla="*/ 179 h 222"/>
                <a:gd name="T66" fmla="*/ 48 w 223"/>
                <a:gd name="T67" fmla="*/ 167 h 222"/>
                <a:gd name="T68" fmla="*/ 46 w 223"/>
                <a:gd name="T69" fmla="*/ 174 h 222"/>
                <a:gd name="T70" fmla="*/ 41 w 223"/>
                <a:gd name="T71" fmla="*/ 180 h 222"/>
                <a:gd name="T72" fmla="*/ 40 w 223"/>
                <a:gd name="T73" fmla="*/ 174 h 222"/>
                <a:gd name="T74" fmla="*/ 33 w 223"/>
                <a:gd name="T75" fmla="*/ 171 h 222"/>
                <a:gd name="T76" fmla="*/ 30 w 223"/>
                <a:gd name="T77" fmla="*/ 157 h 222"/>
                <a:gd name="T78" fmla="*/ 28 w 223"/>
                <a:gd name="T79" fmla="*/ 157 h 222"/>
                <a:gd name="T80" fmla="*/ 21 w 223"/>
                <a:gd name="T81" fmla="*/ 158 h 222"/>
                <a:gd name="T82" fmla="*/ 16 w 223"/>
                <a:gd name="T83" fmla="*/ 159 h 222"/>
                <a:gd name="T84" fmla="*/ 10 w 223"/>
                <a:gd name="T85" fmla="*/ 147 h 222"/>
                <a:gd name="T86" fmla="*/ 28 w 223"/>
                <a:gd name="T87" fmla="*/ 132 h 222"/>
                <a:gd name="T88" fmla="*/ 47 w 223"/>
                <a:gd name="T89" fmla="*/ 6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3" h="222">
                  <a:moveTo>
                    <a:pt x="175" y="67"/>
                  </a:moveTo>
                  <a:cubicBezTo>
                    <a:pt x="192" y="120"/>
                    <a:pt x="195" y="133"/>
                    <a:pt x="223" y="143"/>
                  </a:cubicBezTo>
                  <a:cubicBezTo>
                    <a:pt x="223" y="143"/>
                    <a:pt x="199" y="143"/>
                    <a:pt x="194" y="132"/>
                  </a:cubicBezTo>
                  <a:cubicBezTo>
                    <a:pt x="194" y="132"/>
                    <a:pt x="195" y="133"/>
                    <a:pt x="195" y="135"/>
                  </a:cubicBezTo>
                  <a:cubicBezTo>
                    <a:pt x="199" y="140"/>
                    <a:pt x="205" y="144"/>
                    <a:pt x="213" y="147"/>
                  </a:cubicBezTo>
                  <a:cubicBezTo>
                    <a:pt x="213" y="147"/>
                    <a:pt x="205" y="147"/>
                    <a:pt x="198" y="144"/>
                  </a:cubicBezTo>
                  <a:cubicBezTo>
                    <a:pt x="201" y="149"/>
                    <a:pt x="203" y="156"/>
                    <a:pt x="207" y="159"/>
                  </a:cubicBezTo>
                  <a:cubicBezTo>
                    <a:pt x="207" y="159"/>
                    <a:pt x="201" y="156"/>
                    <a:pt x="197" y="151"/>
                  </a:cubicBezTo>
                  <a:cubicBezTo>
                    <a:pt x="198" y="154"/>
                    <a:pt x="200" y="157"/>
                    <a:pt x="201" y="158"/>
                  </a:cubicBezTo>
                  <a:cubicBezTo>
                    <a:pt x="201" y="158"/>
                    <a:pt x="194" y="154"/>
                    <a:pt x="191" y="150"/>
                  </a:cubicBezTo>
                  <a:cubicBezTo>
                    <a:pt x="192" y="152"/>
                    <a:pt x="193" y="155"/>
                    <a:pt x="194" y="157"/>
                  </a:cubicBezTo>
                  <a:cubicBezTo>
                    <a:pt x="190" y="151"/>
                    <a:pt x="190" y="151"/>
                    <a:pt x="190" y="151"/>
                  </a:cubicBezTo>
                  <a:cubicBezTo>
                    <a:pt x="190" y="153"/>
                    <a:pt x="191" y="155"/>
                    <a:pt x="192" y="157"/>
                  </a:cubicBezTo>
                  <a:cubicBezTo>
                    <a:pt x="187" y="151"/>
                    <a:pt x="187" y="151"/>
                    <a:pt x="187" y="151"/>
                  </a:cubicBezTo>
                  <a:cubicBezTo>
                    <a:pt x="189" y="171"/>
                    <a:pt x="189" y="171"/>
                    <a:pt x="189" y="171"/>
                  </a:cubicBezTo>
                  <a:cubicBezTo>
                    <a:pt x="189" y="171"/>
                    <a:pt x="185" y="164"/>
                    <a:pt x="183" y="158"/>
                  </a:cubicBezTo>
                  <a:cubicBezTo>
                    <a:pt x="182" y="174"/>
                    <a:pt x="182" y="174"/>
                    <a:pt x="182" y="174"/>
                  </a:cubicBezTo>
                  <a:cubicBezTo>
                    <a:pt x="182" y="174"/>
                    <a:pt x="182" y="173"/>
                    <a:pt x="182" y="172"/>
                  </a:cubicBezTo>
                  <a:cubicBezTo>
                    <a:pt x="181" y="180"/>
                    <a:pt x="181" y="180"/>
                    <a:pt x="181" y="180"/>
                  </a:cubicBezTo>
                  <a:cubicBezTo>
                    <a:pt x="181" y="180"/>
                    <a:pt x="178" y="171"/>
                    <a:pt x="177" y="165"/>
                  </a:cubicBezTo>
                  <a:cubicBezTo>
                    <a:pt x="177" y="168"/>
                    <a:pt x="176" y="172"/>
                    <a:pt x="176" y="174"/>
                  </a:cubicBezTo>
                  <a:cubicBezTo>
                    <a:pt x="175" y="167"/>
                    <a:pt x="175" y="167"/>
                    <a:pt x="175" y="167"/>
                  </a:cubicBezTo>
                  <a:cubicBezTo>
                    <a:pt x="175" y="167"/>
                    <a:pt x="173" y="176"/>
                    <a:pt x="174" y="179"/>
                  </a:cubicBezTo>
                  <a:cubicBezTo>
                    <a:pt x="173" y="176"/>
                    <a:pt x="173" y="176"/>
                    <a:pt x="173" y="176"/>
                  </a:cubicBezTo>
                  <a:cubicBezTo>
                    <a:pt x="173" y="177"/>
                    <a:pt x="173" y="178"/>
                    <a:pt x="173" y="180"/>
                  </a:cubicBezTo>
                  <a:cubicBezTo>
                    <a:pt x="172" y="174"/>
                    <a:pt x="172" y="174"/>
                    <a:pt x="172" y="174"/>
                  </a:cubicBezTo>
                  <a:cubicBezTo>
                    <a:pt x="170" y="181"/>
                    <a:pt x="170" y="181"/>
                    <a:pt x="170" y="181"/>
                  </a:cubicBezTo>
                  <a:cubicBezTo>
                    <a:pt x="170" y="180"/>
                    <a:pt x="170" y="180"/>
                    <a:pt x="170" y="180"/>
                  </a:cubicBezTo>
                  <a:cubicBezTo>
                    <a:pt x="170" y="183"/>
                    <a:pt x="169" y="186"/>
                    <a:pt x="170" y="187"/>
                  </a:cubicBezTo>
                  <a:cubicBezTo>
                    <a:pt x="168" y="181"/>
                    <a:pt x="168" y="181"/>
                    <a:pt x="168" y="181"/>
                  </a:cubicBezTo>
                  <a:cubicBezTo>
                    <a:pt x="167" y="188"/>
                    <a:pt x="167" y="188"/>
                    <a:pt x="167" y="188"/>
                  </a:cubicBezTo>
                  <a:cubicBezTo>
                    <a:pt x="166" y="182"/>
                    <a:pt x="166" y="182"/>
                    <a:pt x="166" y="182"/>
                  </a:cubicBezTo>
                  <a:cubicBezTo>
                    <a:pt x="164" y="190"/>
                    <a:pt x="164" y="190"/>
                    <a:pt x="164" y="190"/>
                  </a:cubicBezTo>
                  <a:cubicBezTo>
                    <a:pt x="164" y="185"/>
                    <a:pt x="164" y="185"/>
                    <a:pt x="164" y="185"/>
                  </a:cubicBezTo>
                  <a:cubicBezTo>
                    <a:pt x="163" y="187"/>
                    <a:pt x="162" y="190"/>
                    <a:pt x="163" y="192"/>
                  </a:cubicBezTo>
                  <a:cubicBezTo>
                    <a:pt x="163" y="192"/>
                    <a:pt x="162" y="190"/>
                    <a:pt x="162" y="187"/>
                  </a:cubicBezTo>
                  <a:cubicBezTo>
                    <a:pt x="161" y="199"/>
                    <a:pt x="161" y="199"/>
                    <a:pt x="161" y="199"/>
                  </a:cubicBezTo>
                  <a:cubicBezTo>
                    <a:pt x="159" y="193"/>
                    <a:pt x="159" y="193"/>
                    <a:pt x="159" y="193"/>
                  </a:cubicBezTo>
                  <a:cubicBezTo>
                    <a:pt x="159" y="195"/>
                    <a:pt x="158" y="197"/>
                    <a:pt x="157" y="199"/>
                  </a:cubicBezTo>
                  <a:cubicBezTo>
                    <a:pt x="157" y="193"/>
                    <a:pt x="157" y="193"/>
                    <a:pt x="157" y="193"/>
                  </a:cubicBezTo>
                  <a:cubicBezTo>
                    <a:pt x="155" y="196"/>
                    <a:pt x="154" y="200"/>
                    <a:pt x="155" y="205"/>
                  </a:cubicBezTo>
                  <a:cubicBezTo>
                    <a:pt x="155" y="205"/>
                    <a:pt x="152" y="196"/>
                    <a:pt x="155" y="191"/>
                  </a:cubicBezTo>
                  <a:cubicBezTo>
                    <a:pt x="155" y="191"/>
                    <a:pt x="149" y="195"/>
                    <a:pt x="150" y="202"/>
                  </a:cubicBezTo>
                  <a:cubicBezTo>
                    <a:pt x="151" y="208"/>
                    <a:pt x="146" y="219"/>
                    <a:pt x="136" y="221"/>
                  </a:cubicBezTo>
                  <a:cubicBezTo>
                    <a:pt x="130" y="222"/>
                    <a:pt x="119" y="222"/>
                    <a:pt x="111" y="222"/>
                  </a:cubicBezTo>
                  <a:cubicBezTo>
                    <a:pt x="103" y="222"/>
                    <a:pt x="92" y="222"/>
                    <a:pt x="87" y="221"/>
                  </a:cubicBezTo>
                  <a:cubicBezTo>
                    <a:pt x="76" y="219"/>
                    <a:pt x="71" y="208"/>
                    <a:pt x="72" y="202"/>
                  </a:cubicBezTo>
                  <a:cubicBezTo>
                    <a:pt x="74" y="195"/>
                    <a:pt x="68" y="191"/>
                    <a:pt x="68" y="191"/>
                  </a:cubicBezTo>
                  <a:cubicBezTo>
                    <a:pt x="70" y="196"/>
                    <a:pt x="68" y="205"/>
                    <a:pt x="68" y="205"/>
                  </a:cubicBezTo>
                  <a:cubicBezTo>
                    <a:pt x="69" y="201"/>
                    <a:pt x="67" y="196"/>
                    <a:pt x="66" y="193"/>
                  </a:cubicBezTo>
                  <a:cubicBezTo>
                    <a:pt x="66" y="199"/>
                    <a:pt x="66" y="199"/>
                    <a:pt x="66" y="199"/>
                  </a:cubicBezTo>
                  <a:cubicBezTo>
                    <a:pt x="64" y="197"/>
                    <a:pt x="63" y="194"/>
                    <a:pt x="63" y="192"/>
                  </a:cubicBezTo>
                  <a:cubicBezTo>
                    <a:pt x="62" y="199"/>
                    <a:pt x="62" y="199"/>
                    <a:pt x="62" y="199"/>
                  </a:cubicBezTo>
                  <a:cubicBezTo>
                    <a:pt x="60" y="189"/>
                    <a:pt x="60" y="189"/>
                    <a:pt x="60" y="189"/>
                  </a:cubicBezTo>
                  <a:cubicBezTo>
                    <a:pt x="60" y="191"/>
                    <a:pt x="60" y="192"/>
                    <a:pt x="60" y="192"/>
                  </a:cubicBezTo>
                  <a:cubicBezTo>
                    <a:pt x="60" y="190"/>
                    <a:pt x="60" y="187"/>
                    <a:pt x="59" y="185"/>
                  </a:cubicBezTo>
                  <a:cubicBezTo>
                    <a:pt x="58" y="190"/>
                    <a:pt x="58" y="190"/>
                    <a:pt x="58" y="190"/>
                  </a:cubicBezTo>
                  <a:cubicBezTo>
                    <a:pt x="57" y="183"/>
                    <a:pt x="57" y="183"/>
                    <a:pt x="57" y="183"/>
                  </a:cubicBezTo>
                  <a:cubicBezTo>
                    <a:pt x="55" y="188"/>
                    <a:pt x="55" y="188"/>
                    <a:pt x="55" y="188"/>
                  </a:cubicBezTo>
                  <a:cubicBezTo>
                    <a:pt x="54" y="180"/>
                    <a:pt x="54" y="180"/>
                    <a:pt x="54" y="180"/>
                  </a:cubicBezTo>
                  <a:cubicBezTo>
                    <a:pt x="52" y="187"/>
                    <a:pt x="52" y="187"/>
                    <a:pt x="52" y="187"/>
                  </a:cubicBezTo>
                  <a:cubicBezTo>
                    <a:pt x="53" y="186"/>
                    <a:pt x="53" y="183"/>
                    <a:pt x="53" y="181"/>
                  </a:cubicBezTo>
                  <a:cubicBezTo>
                    <a:pt x="51" y="173"/>
                    <a:pt x="51" y="173"/>
                    <a:pt x="51" y="173"/>
                  </a:cubicBezTo>
                  <a:cubicBezTo>
                    <a:pt x="49" y="180"/>
                    <a:pt x="49" y="180"/>
                    <a:pt x="49" y="180"/>
                  </a:cubicBezTo>
                  <a:cubicBezTo>
                    <a:pt x="49" y="179"/>
                    <a:pt x="49" y="178"/>
                    <a:pt x="49" y="177"/>
                  </a:cubicBezTo>
                  <a:cubicBezTo>
                    <a:pt x="49" y="179"/>
                    <a:pt x="49" y="179"/>
                    <a:pt x="49" y="179"/>
                  </a:cubicBezTo>
                  <a:cubicBezTo>
                    <a:pt x="49" y="177"/>
                    <a:pt x="48" y="168"/>
                    <a:pt x="48" y="167"/>
                  </a:cubicBezTo>
                  <a:cubicBezTo>
                    <a:pt x="48" y="167"/>
                    <a:pt x="48" y="167"/>
                    <a:pt x="48" y="167"/>
                  </a:cubicBezTo>
                  <a:cubicBezTo>
                    <a:pt x="48" y="167"/>
                    <a:pt x="48" y="167"/>
                    <a:pt x="48" y="167"/>
                  </a:cubicBezTo>
                  <a:cubicBezTo>
                    <a:pt x="46" y="174"/>
                    <a:pt x="46" y="174"/>
                    <a:pt x="46" y="174"/>
                  </a:cubicBezTo>
                  <a:cubicBezTo>
                    <a:pt x="47" y="171"/>
                    <a:pt x="46" y="167"/>
                    <a:pt x="45" y="164"/>
                  </a:cubicBezTo>
                  <a:cubicBezTo>
                    <a:pt x="44" y="171"/>
                    <a:pt x="41" y="180"/>
                    <a:pt x="41" y="180"/>
                  </a:cubicBezTo>
                  <a:cubicBezTo>
                    <a:pt x="41" y="173"/>
                    <a:pt x="41" y="173"/>
                    <a:pt x="41" y="173"/>
                  </a:cubicBezTo>
                  <a:cubicBezTo>
                    <a:pt x="40" y="174"/>
                    <a:pt x="40" y="174"/>
                    <a:pt x="40" y="174"/>
                  </a:cubicBezTo>
                  <a:cubicBezTo>
                    <a:pt x="39" y="157"/>
                    <a:pt x="39" y="157"/>
                    <a:pt x="39" y="157"/>
                  </a:cubicBezTo>
                  <a:cubicBezTo>
                    <a:pt x="38" y="163"/>
                    <a:pt x="33" y="171"/>
                    <a:pt x="33" y="171"/>
                  </a:cubicBezTo>
                  <a:cubicBezTo>
                    <a:pt x="35" y="151"/>
                    <a:pt x="35" y="151"/>
                    <a:pt x="35" y="151"/>
                  </a:cubicBezTo>
                  <a:cubicBezTo>
                    <a:pt x="30" y="157"/>
                    <a:pt x="30" y="157"/>
                    <a:pt x="30" y="157"/>
                  </a:cubicBezTo>
                  <a:cubicBezTo>
                    <a:pt x="32" y="155"/>
                    <a:pt x="33" y="153"/>
                    <a:pt x="33" y="151"/>
                  </a:cubicBezTo>
                  <a:cubicBezTo>
                    <a:pt x="28" y="157"/>
                    <a:pt x="28" y="157"/>
                    <a:pt x="28" y="157"/>
                  </a:cubicBezTo>
                  <a:cubicBezTo>
                    <a:pt x="29" y="155"/>
                    <a:pt x="30" y="153"/>
                    <a:pt x="31" y="150"/>
                  </a:cubicBezTo>
                  <a:cubicBezTo>
                    <a:pt x="28" y="155"/>
                    <a:pt x="21" y="158"/>
                    <a:pt x="21" y="158"/>
                  </a:cubicBezTo>
                  <a:cubicBezTo>
                    <a:pt x="23" y="157"/>
                    <a:pt x="25" y="154"/>
                    <a:pt x="26" y="151"/>
                  </a:cubicBezTo>
                  <a:cubicBezTo>
                    <a:pt x="21" y="155"/>
                    <a:pt x="16" y="159"/>
                    <a:pt x="16" y="159"/>
                  </a:cubicBezTo>
                  <a:cubicBezTo>
                    <a:pt x="19" y="156"/>
                    <a:pt x="22" y="150"/>
                    <a:pt x="24" y="144"/>
                  </a:cubicBezTo>
                  <a:cubicBezTo>
                    <a:pt x="18" y="147"/>
                    <a:pt x="10" y="147"/>
                    <a:pt x="10" y="147"/>
                  </a:cubicBezTo>
                  <a:cubicBezTo>
                    <a:pt x="18" y="144"/>
                    <a:pt x="23" y="141"/>
                    <a:pt x="27" y="135"/>
                  </a:cubicBezTo>
                  <a:cubicBezTo>
                    <a:pt x="28" y="133"/>
                    <a:pt x="28" y="132"/>
                    <a:pt x="28" y="132"/>
                  </a:cubicBezTo>
                  <a:cubicBezTo>
                    <a:pt x="23" y="143"/>
                    <a:pt x="0" y="143"/>
                    <a:pt x="0" y="143"/>
                  </a:cubicBezTo>
                  <a:cubicBezTo>
                    <a:pt x="27" y="133"/>
                    <a:pt x="30" y="120"/>
                    <a:pt x="47" y="67"/>
                  </a:cubicBezTo>
                  <a:cubicBezTo>
                    <a:pt x="68" y="0"/>
                    <a:pt x="154" y="0"/>
                    <a:pt x="175" y="67"/>
                  </a:cubicBezTo>
                  <a:close/>
                </a:path>
              </a:pathLst>
            </a:custGeom>
            <a:grpFill/>
            <a:ln>
              <a:solidFill>
                <a:schemeClr val="tx1"/>
              </a:solid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10" name="Freeform 21">
              <a:extLst>
                <a:ext uri="{FF2B5EF4-FFF2-40B4-BE49-F238E27FC236}">
                  <a16:creationId xmlns:a16="http://schemas.microsoft.com/office/drawing/2014/main" id="{66636846-69AE-2640-3CCE-AAA0B340F432}"/>
                </a:ext>
              </a:extLst>
            </p:cNvPr>
            <p:cNvSpPr/>
            <p:nvPr/>
          </p:nvSpPr>
          <p:spPr bwMode="auto">
            <a:xfrm>
              <a:off x="4253970" y="3305177"/>
              <a:ext cx="324966" cy="559436"/>
            </a:xfrm>
            <a:custGeom>
              <a:avLst/>
              <a:gdLst>
                <a:gd name="T0" fmla="*/ 67 w 67"/>
                <a:gd name="T1" fmla="*/ 65 h 115"/>
                <a:gd name="T2" fmla="*/ 65 w 67"/>
                <a:gd name="T3" fmla="*/ 115 h 115"/>
                <a:gd name="T4" fmla="*/ 5 w 67"/>
                <a:gd name="T5" fmla="*/ 115 h 115"/>
                <a:gd name="T6" fmla="*/ 4 w 67"/>
                <a:gd name="T7" fmla="*/ 71 h 115"/>
                <a:gd name="T8" fmla="*/ 67 w 67"/>
                <a:gd name="T9" fmla="*/ 65 h 115"/>
              </a:gdLst>
              <a:ahLst/>
              <a:cxnLst>
                <a:cxn ang="0">
                  <a:pos x="T0" y="T1"/>
                </a:cxn>
                <a:cxn ang="0">
                  <a:pos x="T2" y="T3"/>
                </a:cxn>
                <a:cxn ang="0">
                  <a:pos x="T4" y="T5"/>
                </a:cxn>
                <a:cxn ang="0">
                  <a:pos x="T6" y="T7"/>
                </a:cxn>
                <a:cxn ang="0">
                  <a:pos x="T8" y="T9"/>
                </a:cxn>
              </a:cxnLst>
              <a:rect l="0" t="0" r="r" b="b"/>
              <a:pathLst>
                <a:path w="67" h="115">
                  <a:moveTo>
                    <a:pt x="67" y="65"/>
                  </a:moveTo>
                  <a:cubicBezTo>
                    <a:pt x="67" y="65"/>
                    <a:pt x="61" y="94"/>
                    <a:pt x="65" y="115"/>
                  </a:cubicBezTo>
                  <a:cubicBezTo>
                    <a:pt x="5" y="115"/>
                    <a:pt x="5" y="115"/>
                    <a:pt x="5" y="115"/>
                  </a:cubicBezTo>
                  <a:cubicBezTo>
                    <a:pt x="6" y="105"/>
                    <a:pt x="6" y="91"/>
                    <a:pt x="4" y="71"/>
                  </a:cubicBezTo>
                  <a:cubicBezTo>
                    <a:pt x="0" y="0"/>
                    <a:pt x="67" y="65"/>
                    <a:pt x="67" y="65"/>
                  </a:cubicBez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11" name="Freeform 23">
              <a:extLst>
                <a:ext uri="{FF2B5EF4-FFF2-40B4-BE49-F238E27FC236}">
                  <a16:creationId xmlns:a16="http://schemas.microsoft.com/office/drawing/2014/main" id="{606EEB76-8316-E72F-8205-CCB5FB101C94}"/>
                </a:ext>
              </a:extLst>
            </p:cNvPr>
            <p:cNvSpPr/>
            <p:nvPr/>
          </p:nvSpPr>
          <p:spPr bwMode="auto">
            <a:xfrm>
              <a:off x="3887868" y="3782341"/>
              <a:ext cx="1081851" cy="526529"/>
            </a:xfrm>
            <a:custGeom>
              <a:avLst/>
              <a:gdLst>
                <a:gd name="T0" fmla="*/ 40 w 222"/>
                <a:gd name="T1" fmla="*/ 0 h 108"/>
                <a:gd name="T2" fmla="*/ 182 w 222"/>
                <a:gd name="T3" fmla="*/ 0 h 108"/>
                <a:gd name="T4" fmla="*/ 222 w 222"/>
                <a:gd name="T5" fmla="*/ 40 h 108"/>
                <a:gd name="T6" fmla="*/ 222 w 222"/>
                <a:gd name="T7" fmla="*/ 82 h 108"/>
                <a:gd name="T8" fmla="*/ 196 w 222"/>
                <a:gd name="T9" fmla="*/ 108 h 108"/>
                <a:gd name="T10" fmla="*/ 26 w 222"/>
                <a:gd name="T11" fmla="*/ 108 h 108"/>
                <a:gd name="T12" fmla="*/ 0 w 222"/>
                <a:gd name="T13" fmla="*/ 82 h 108"/>
                <a:gd name="T14" fmla="*/ 0 w 222"/>
                <a:gd name="T15" fmla="*/ 40 h 108"/>
                <a:gd name="T16" fmla="*/ 40 w 22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108">
                  <a:moveTo>
                    <a:pt x="40" y="0"/>
                  </a:moveTo>
                  <a:cubicBezTo>
                    <a:pt x="182" y="0"/>
                    <a:pt x="182" y="0"/>
                    <a:pt x="182" y="0"/>
                  </a:cubicBezTo>
                  <a:cubicBezTo>
                    <a:pt x="204" y="0"/>
                    <a:pt x="222" y="18"/>
                    <a:pt x="222" y="40"/>
                  </a:cubicBezTo>
                  <a:cubicBezTo>
                    <a:pt x="222" y="82"/>
                    <a:pt x="222" y="82"/>
                    <a:pt x="222" y="82"/>
                  </a:cubicBezTo>
                  <a:cubicBezTo>
                    <a:pt x="222" y="96"/>
                    <a:pt x="210" y="108"/>
                    <a:pt x="196" y="108"/>
                  </a:cubicBezTo>
                  <a:cubicBezTo>
                    <a:pt x="26" y="108"/>
                    <a:pt x="26" y="108"/>
                    <a:pt x="26" y="108"/>
                  </a:cubicBezTo>
                  <a:cubicBezTo>
                    <a:pt x="11" y="108"/>
                    <a:pt x="0" y="96"/>
                    <a:pt x="0" y="82"/>
                  </a:cubicBezTo>
                  <a:cubicBezTo>
                    <a:pt x="0" y="40"/>
                    <a:pt x="0" y="40"/>
                    <a:pt x="0" y="40"/>
                  </a:cubicBezTo>
                  <a:cubicBezTo>
                    <a:pt x="0" y="18"/>
                    <a:pt x="18" y="0"/>
                    <a:pt x="40" y="0"/>
                  </a:cubicBez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12" name="Freeform 24">
              <a:extLst>
                <a:ext uri="{FF2B5EF4-FFF2-40B4-BE49-F238E27FC236}">
                  <a16:creationId xmlns:a16="http://schemas.microsoft.com/office/drawing/2014/main" id="{9BE48880-76B5-3F18-F9AE-2DCEF0BA1DAF}"/>
                </a:ext>
              </a:extLst>
            </p:cNvPr>
            <p:cNvSpPr/>
            <p:nvPr/>
          </p:nvSpPr>
          <p:spPr bwMode="auto">
            <a:xfrm>
              <a:off x="4204609" y="3782341"/>
              <a:ext cx="448371" cy="370214"/>
            </a:xfrm>
            <a:custGeom>
              <a:avLst/>
              <a:gdLst>
                <a:gd name="T0" fmla="*/ 5 w 92"/>
                <a:gd name="T1" fmla="*/ 0 h 76"/>
                <a:gd name="T2" fmla="*/ 87 w 92"/>
                <a:gd name="T3" fmla="*/ 0 h 76"/>
                <a:gd name="T4" fmla="*/ 92 w 92"/>
                <a:gd name="T5" fmla="*/ 42 h 76"/>
                <a:gd name="T6" fmla="*/ 65 w 92"/>
                <a:gd name="T7" fmla="*/ 42 h 76"/>
                <a:gd name="T8" fmla="*/ 46 w 92"/>
                <a:gd name="T9" fmla="*/ 76 h 76"/>
                <a:gd name="T10" fmla="*/ 27 w 92"/>
                <a:gd name="T11" fmla="*/ 42 h 76"/>
                <a:gd name="T12" fmla="*/ 0 w 92"/>
                <a:gd name="T13" fmla="*/ 42 h 76"/>
                <a:gd name="T14" fmla="*/ 5 w 92"/>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6">
                  <a:moveTo>
                    <a:pt x="5" y="0"/>
                  </a:moveTo>
                  <a:cubicBezTo>
                    <a:pt x="31" y="0"/>
                    <a:pt x="63" y="0"/>
                    <a:pt x="87" y="0"/>
                  </a:cubicBezTo>
                  <a:cubicBezTo>
                    <a:pt x="92" y="42"/>
                    <a:pt x="92" y="42"/>
                    <a:pt x="92" y="42"/>
                  </a:cubicBezTo>
                  <a:cubicBezTo>
                    <a:pt x="65" y="42"/>
                    <a:pt x="65" y="42"/>
                    <a:pt x="65" y="42"/>
                  </a:cubicBezTo>
                  <a:cubicBezTo>
                    <a:pt x="46" y="76"/>
                    <a:pt x="46" y="76"/>
                    <a:pt x="46" y="76"/>
                  </a:cubicBezTo>
                  <a:cubicBezTo>
                    <a:pt x="27" y="42"/>
                    <a:pt x="27" y="42"/>
                    <a:pt x="27" y="42"/>
                  </a:cubicBezTo>
                  <a:cubicBezTo>
                    <a:pt x="0" y="42"/>
                    <a:pt x="0" y="42"/>
                    <a:pt x="0" y="42"/>
                  </a:cubicBezTo>
                  <a:lnTo>
                    <a:pt x="5" y="0"/>
                  </a:ln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13" name="Oval 25">
              <a:extLst>
                <a:ext uri="{FF2B5EF4-FFF2-40B4-BE49-F238E27FC236}">
                  <a16:creationId xmlns:a16="http://schemas.microsoft.com/office/drawing/2014/main" id="{92B347B9-FC26-78DD-2BE5-C154BCC13E21}"/>
                </a:ext>
              </a:extLst>
            </p:cNvPr>
            <p:cNvSpPr>
              <a:spLocks noChangeArrowheads="1"/>
            </p:cNvSpPr>
            <p:nvPr/>
          </p:nvSpPr>
          <p:spPr bwMode="auto">
            <a:xfrm>
              <a:off x="4399999" y="3879009"/>
              <a:ext cx="53475" cy="49362"/>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14" name="Oval 26">
              <a:extLst>
                <a:ext uri="{FF2B5EF4-FFF2-40B4-BE49-F238E27FC236}">
                  <a16:creationId xmlns:a16="http://schemas.microsoft.com/office/drawing/2014/main" id="{4F27A383-9594-9415-6294-31173214E31D}"/>
                </a:ext>
              </a:extLst>
            </p:cNvPr>
            <p:cNvSpPr>
              <a:spLocks noChangeArrowheads="1"/>
            </p:cNvSpPr>
            <p:nvPr/>
          </p:nvSpPr>
          <p:spPr bwMode="auto">
            <a:xfrm>
              <a:off x="4471986" y="3854329"/>
              <a:ext cx="45249" cy="45249"/>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15" name="Oval 27">
              <a:extLst>
                <a:ext uri="{FF2B5EF4-FFF2-40B4-BE49-F238E27FC236}">
                  <a16:creationId xmlns:a16="http://schemas.microsoft.com/office/drawing/2014/main" id="{86AD196F-9EB6-AB6A-0574-C0404E3EFB68}"/>
                </a:ext>
              </a:extLst>
            </p:cNvPr>
            <p:cNvSpPr>
              <a:spLocks noChangeArrowheads="1"/>
            </p:cNvSpPr>
            <p:nvPr/>
          </p:nvSpPr>
          <p:spPr bwMode="auto">
            <a:xfrm>
              <a:off x="4531632" y="3817306"/>
              <a:ext cx="28794" cy="32908"/>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16" name="Oval 28">
              <a:extLst>
                <a:ext uri="{FF2B5EF4-FFF2-40B4-BE49-F238E27FC236}">
                  <a16:creationId xmlns:a16="http://schemas.microsoft.com/office/drawing/2014/main" id="{91F6EE03-DFF2-66AD-B8F3-70CDDD089317}"/>
                </a:ext>
              </a:extLst>
            </p:cNvPr>
            <p:cNvSpPr>
              <a:spLocks noChangeArrowheads="1"/>
            </p:cNvSpPr>
            <p:nvPr/>
          </p:nvSpPr>
          <p:spPr bwMode="auto">
            <a:xfrm>
              <a:off x="4336240" y="3854329"/>
              <a:ext cx="43192" cy="45249"/>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17" name="Oval 29">
              <a:extLst>
                <a:ext uri="{FF2B5EF4-FFF2-40B4-BE49-F238E27FC236}">
                  <a16:creationId xmlns:a16="http://schemas.microsoft.com/office/drawing/2014/main" id="{4DE1F4DB-C0E2-CA3E-72DF-285CB3A466E0}"/>
                </a:ext>
              </a:extLst>
            </p:cNvPr>
            <p:cNvSpPr>
              <a:spLocks noChangeArrowheads="1"/>
            </p:cNvSpPr>
            <p:nvPr/>
          </p:nvSpPr>
          <p:spPr bwMode="auto">
            <a:xfrm>
              <a:off x="4286878" y="3817306"/>
              <a:ext cx="34965" cy="32908"/>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grpSp>
      <p:grpSp>
        <p:nvGrpSpPr>
          <p:cNvPr id="18" name="Groupe 29">
            <a:extLst>
              <a:ext uri="{FF2B5EF4-FFF2-40B4-BE49-F238E27FC236}">
                <a16:creationId xmlns:a16="http://schemas.microsoft.com/office/drawing/2014/main" id="{CEE432F5-C27C-F8BE-1889-3EC5058B0FCA}"/>
              </a:ext>
            </a:extLst>
          </p:cNvPr>
          <p:cNvGrpSpPr/>
          <p:nvPr/>
        </p:nvGrpSpPr>
        <p:grpSpPr>
          <a:xfrm>
            <a:off x="4066827" y="4640646"/>
            <a:ext cx="900000" cy="1152000"/>
            <a:chOff x="10638959" y="2374253"/>
            <a:chExt cx="1262518" cy="1552549"/>
          </a:xfrm>
          <a:solidFill>
            <a:srgbClr val="1A4D29"/>
          </a:solidFill>
        </p:grpSpPr>
        <p:sp>
          <p:nvSpPr>
            <p:cNvPr id="19" name="任意多边形 13">
              <a:extLst>
                <a:ext uri="{FF2B5EF4-FFF2-40B4-BE49-F238E27FC236}">
                  <a16:creationId xmlns:a16="http://schemas.microsoft.com/office/drawing/2014/main" id="{91FEAF5B-1328-87E8-02DD-4AAE7EFA7DFC}"/>
                </a:ext>
              </a:extLst>
            </p:cNvPr>
            <p:cNvSpPr/>
            <p:nvPr/>
          </p:nvSpPr>
          <p:spPr bwMode="auto">
            <a:xfrm>
              <a:off x="10748557" y="2374253"/>
              <a:ext cx="1043322" cy="1025176"/>
            </a:xfrm>
            <a:custGeom>
              <a:avLst/>
              <a:gdLst>
                <a:gd name="connsiteX0" fmla="*/ 392078 w 894023"/>
                <a:gd name="connsiteY0" fmla="*/ 171301 h 878474"/>
                <a:gd name="connsiteX1" fmla="*/ 215760 w 894023"/>
                <a:gd name="connsiteY1" fmla="*/ 425614 h 878474"/>
                <a:gd name="connsiteX2" fmla="*/ 215760 w 894023"/>
                <a:gd name="connsiteY2" fmla="*/ 435337 h 878474"/>
                <a:gd name="connsiteX3" fmla="*/ 186602 w 894023"/>
                <a:gd name="connsiteY3" fmla="*/ 440198 h 878474"/>
                <a:gd name="connsiteX4" fmla="*/ 210900 w 894023"/>
                <a:gd name="connsiteY4" fmla="*/ 576318 h 878474"/>
                <a:gd name="connsiteX5" fmla="*/ 225480 w 894023"/>
                <a:gd name="connsiteY5" fmla="*/ 581179 h 878474"/>
                <a:gd name="connsiteX6" fmla="*/ 308096 w 894023"/>
                <a:gd name="connsiteY6" fmla="*/ 770774 h 878474"/>
                <a:gd name="connsiteX7" fmla="*/ 444169 w 894023"/>
                <a:gd name="connsiteY7" fmla="*/ 824250 h 878474"/>
                <a:gd name="connsiteX8" fmla="*/ 449029 w 894023"/>
                <a:gd name="connsiteY8" fmla="*/ 824250 h 878474"/>
                <a:gd name="connsiteX9" fmla="*/ 604541 w 894023"/>
                <a:gd name="connsiteY9" fmla="*/ 746467 h 878474"/>
                <a:gd name="connsiteX10" fmla="*/ 662858 w 894023"/>
                <a:gd name="connsiteY10" fmla="*/ 595763 h 878474"/>
                <a:gd name="connsiteX11" fmla="*/ 711456 w 894023"/>
                <a:gd name="connsiteY11" fmla="*/ 537426 h 878474"/>
                <a:gd name="connsiteX12" fmla="*/ 424730 w 894023"/>
                <a:gd name="connsiteY12" fmla="*/ 172820 h 878474"/>
                <a:gd name="connsiteX13" fmla="*/ 392078 w 894023"/>
                <a:gd name="connsiteY13" fmla="*/ 171301 h 878474"/>
                <a:gd name="connsiteX14" fmla="*/ 380893 w 894023"/>
                <a:gd name="connsiteY14" fmla="*/ 728 h 878474"/>
                <a:gd name="connsiteX15" fmla="*/ 486764 w 894023"/>
                <a:gd name="connsiteY15" fmla="*/ 12285 h 878474"/>
                <a:gd name="connsiteX16" fmla="*/ 837235 w 894023"/>
                <a:gd name="connsiteY16" fmla="*/ 664360 h 878474"/>
                <a:gd name="connsiteX17" fmla="*/ 442955 w 894023"/>
                <a:gd name="connsiteY17" fmla="*/ 878474 h 878474"/>
                <a:gd name="connsiteX18" fmla="*/ 0 w 894023"/>
                <a:gd name="connsiteY18" fmla="*/ 605965 h 878474"/>
                <a:gd name="connsiteX19" fmla="*/ 165500 w 894023"/>
                <a:gd name="connsiteY19" fmla="*/ 109609 h 878474"/>
                <a:gd name="connsiteX20" fmla="*/ 380893 w 894023"/>
                <a:gd name="connsiteY20" fmla="*/ 728 h 8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023" h="878474">
                  <a:moveTo>
                    <a:pt x="392078" y="171301"/>
                  </a:moveTo>
                  <a:cubicBezTo>
                    <a:pt x="333306" y="174036"/>
                    <a:pt x="215760" y="206850"/>
                    <a:pt x="215760" y="425614"/>
                  </a:cubicBezTo>
                  <a:cubicBezTo>
                    <a:pt x="215760" y="430475"/>
                    <a:pt x="215760" y="435337"/>
                    <a:pt x="215760" y="435337"/>
                  </a:cubicBezTo>
                  <a:cubicBezTo>
                    <a:pt x="206041" y="430475"/>
                    <a:pt x="196321" y="430475"/>
                    <a:pt x="186602" y="440198"/>
                  </a:cubicBezTo>
                  <a:cubicBezTo>
                    <a:pt x="176882" y="459644"/>
                    <a:pt x="191461" y="561733"/>
                    <a:pt x="210900" y="576318"/>
                  </a:cubicBezTo>
                  <a:cubicBezTo>
                    <a:pt x="215760" y="581179"/>
                    <a:pt x="220620" y="581179"/>
                    <a:pt x="225480" y="581179"/>
                  </a:cubicBezTo>
                  <a:cubicBezTo>
                    <a:pt x="240059" y="634655"/>
                    <a:pt x="264358" y="731883"/>
                    <a:pt x="308096" y="770774"/>
                  </a:cubicBezTo>
                  <a:cubicBezTo>
                    <a:pt x="346974" y="799943"/>
                    <a:pt x="395571" y="824250"/>
                    <a:pt x="444169" y="824250"/>
                  </a:cubicBezTo>
                  <a:cubicBezTo>
                    <a:pt x="449029" y="824250"/>
                    <a:pt x="449029" y="824250"/>
                    <a:pt x="449029" y="824250"/>
                  </a:cubicBezTo>
                  <a:cubicBezTo>
                    <a:pt x="507346" y="829111"/>
                    <a:pt x="565663" y="790220"/>
                    <a:pt x="604541" y="746467"/>
                  </a:cubicBezTo>
                  <a:cubicBezTo>
                    <a:pt x="638559" y="707576"/>
                    <a:pt x="662858" y="654100"/>
                    <a:pt x="662858" y="595763"/>
                  </a:cubicBezTo>
                  <a:cubicBezTo>
                    <a:pt x="662858" y="595763"/>
                    <a:pt x="726035" y="586041"/>
                    <a:pt x="711456" y="537426"/>
                  </a:cubicBezTo>
                  <a:cubicBezTo>
                    <a:pt x="643419" y="513119"/>
                    <a:pt x="424730" y="406168"/>
                    <a:pt x="424730" y="172820"/>
                  </a:cubicBezTo>
                  <a:cubicBezTo>
                    <a:pt x="424730" y="172820"/>
                    <a:pt x="411669" y="170390"/>
                    <a:pt x="392078" y="171301"/>
                  </a:cubicBezTo>
                  <a:close/>
                  <a:moveTo>
                    <a:pt x="380893" y="728"/>
                  </a:moveTo>
                  <a:cubicBezTo>
                    <a:pt x="442955" y="-3530"/>
                    <a:pt x="486764" y="12285"/>
                    <a:pt x="486764" y="12285"/>
                  </a:cubicBezTo>
                  <a:cubicBezTo>
                    <a:pt x="715543" y="-65575"/>
                    <a:pt x="1022205" y="435647"/>
                    <a:pt x="837235" y="664360"/>
                  </a:cubicBezTo>
                  <a:cubicBezTo>
                    <a:pt x="764220" y="756818"/>
                    <a:pt x="700941" y="849277"/>
                    <a:pt x="442955" y="878474"/>
                  </a:cubicBezTo>
                  <a:cubicBezTo>
                    <a:pt x="121691" y="820079"/>
                    <a:pt x="0" y="605965"/>
                    <a:pt x="0" y="605965"/>
                  </a:cubicBezTo>
                  <a:cubicBezTo>
                    <a:pt x="0" y="605965"/>
                    <a:pt x="24338" y="265329"/>
                    <a:pt x="165500" y="109609"/>
                  </a:cubicBezTo>
                  <a:cubicBezTo>
                    <a:pt x="238515" y="29317"/>
                    <a:pt x="318831" y="4986"/>
                    <a:pt x="380893" y="728"/>
                  </a:cubicBezTo>
                  <a:close/>
                </a:path>
              </a:pathLst>
            </a:custGeom>
            <a:solidFill>
              <a:schemeClr val="tx1"/>
            </a:solidFill>
            <a:ln>
              <a:noFill/>
            </a:ln>
          </p:spPr>
          <p:txBody>
            <a:bodyPr vert="horz" wrap="square" lIns="121883" tIns="60941" rIns="121883" bIns="60941" numCol="1" anchor="t" anchorCtr="0" compatLnSpc="1">
              <a:noAutofit/>
            </a:bodyPr>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20" name="Freeform 23">
              <a:extLst>
                <a:ext uri="{FF2B5EF4-FFF2-40B4-BE49-F238E27FC236}">
                  <a16:creationId xmlns:a16="http://schemas.microsoft.com/office/drawing/2014/main" id="{AE37187C-8488-13C5-C0BE-9D003D275A25}"/>
                </a:ext>
              </a:extLst>
            </p:cNvPr>
            <p:cNvSpPr/>
            <p:nvPr/>
          </p:nvSpPr>
          <p:spPr bwMode="auto">
            <a:xfrm>
              <a:off x="10638959" y="3312344"/>
              <a:ext cx="1262518" cy="614458"/>
            </a:xfrm>
            <a:custGeom>
              <a:avLst/>
              <a:gdLst>
                <a:gd name="T0" fmla="*/ 40 w 222"/>
                <a:gd name="T1" fmla="*/ 0 h 108"/>
                <a:gd name="T2" fmla="*/ 182 w 222"/>
                <a:gd name="T3" fmla="*/ 0 h 108"/>
                <a:gd name="T4" fmla="*/ 222 w 222"/>
                <a:gd name="T5" fmla="*/ 40 h 108"/>
                <a:gd name="T6" fmla="*/ 222 w 222"/>
                <a:gd name="T7" fmla="*/ 82 h 108"/>
                <a:gd name="T8" fmla="*/ 196 w 222"/>
                <a:gd name="T9" fmla="*/ 108 h 108"/>
                <a:gd name="T10" fmla="*/ 26 w 222"/>
                <a:gd name="T11" fmla="*/ 108 h 108"/>
                <a:gd name="T12" fmla="*/ 0 w 222"/>
                <a:gd name="T13" fmla="*/ 82 h 108"/>
                <a:gd name="T14" fmla="*/ 0 w 222"/>
                <a:gd name="T15" fmla="*/ 40 h 108"/>
                <a:gd name="T16" fmla="*/ 40 w 22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108">
                  <a:moveTo>
                    <a:pt x="40" y="0"/>
                  </a:moveTo>
                  <a:cubicBezTo>
                    <a:pt x="182" y="0"/>
                    <a:pt x="182" y="0"/>
                    <a:pt x="182" y="0"/>
                  </a:cubicBezTo>
                  <a:cubicBezTo>
                    <a:pt x="204" y="0"/>
                    <a:pt x="222" y="18"/>
                    <a:pt x="222" y="40"/>
                  </a:cubicBezTo>
                  <a:cubicBezTo>
                    <a:pt x="222" y="82"/>
                    <a:pt x="222" y="82"/>
                    <a:pt x="222" y="82"/>
                  </a:cubicBezTo>
                  <a:cubicBezTo>
                    <a:pt x="222" y="96"/>
                    <a:pt x="210" y="108"/>
                    <a:pt x="196" y="108"/>
                  </a:cubicBezTo>
                  <a:cubicBezTo>
                    <a:pt x="26" y="108"/>
                    <a:pt x="26" y="108"/>
                    <a:pt x="26" y="108"/>
                  </a:cubicBezTo>
                  <a:cubicBezTo>
                    <a:pt x="11" y="108"/>
                    <a:pt x="0" y="96"/>
                    <a:pt x="0" y="82"/>
                  </a:cubicBezTo>
                  <a:cubicBezTo>
                    <a:pt x="0" y="40"/>
                    <a:pt x="0" y="40"/>
                    <a:pt x="0" y="40"/>
                  </a:cubicBezTo>
                  <a:cubicBezTo>
                    <a:pt x="0" y="18"/>
                    <a:pt x="18" y="0"/>
                    <a:pt x="40" y="0"/>
                  </a:cubicBez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grpSp>
      <p:grpSp>
        <p:nvGrpSpPr>
          <p:cNvPr id="21" name="组合 12">
            <a:extLst>
              <a:ext uri="{FF2B5EF4-FFF2-40B4-BE49-F238E27FC236}">
                <a16:creationId xmlns:a16="http://schemas.microsoft.com/office/drawing/2014/main" id="{8E408175-C72F-8E8A-FDF9-3F8B51860F8C}"/>
              </a:ext>
            </a:extLst>
          </p:cNvPr>
          <p:cNvGrpSpPr/>
          <p:nvPr/>
        </p:nvGrpSpPr>
        <p:grpSpPr>
          <a:xfrm>
            <a:off x="7406910" y="4640646"/>
            <a:ext cx="900000" cy="1166360"/>
            <a:chOff x="9254566" y="2911383"/>
            <a:chExt cx="1108587" cy="1435009"/>
          </a:xfrm>
          <a:solidFill>
            <a:srgbClr val="1A4D29"/>
          </a:solidFill>
        </p:grpSpPr>
        <p:sp>
          <p:nvSpPr>
            <p:cNvPr id="22" name="任意多边形 13">
              <a:extLst>
                <a:ext uri="{FF2B5EF4-FFF2-40B4-BE49-F238E27FC236}">
                  <a16:creationId xmlns:a16="http://schemas.microsoft.com/office/drawing/2014/main" id="{8B8D327A-B108-1175-3A0B-DF51090844AC}"/>
                </a:ext>
              </a:extLst>
            </p:cNvPr>
            <p:cNvSpPr/>
            <p:nvPr/>
          </p:nvSpPr>
          <p:spPr bwMode="auto">
            <a:xfrm>
              <a:off x="9353417" y="2911383"/>
              <a:ext cx="894022" cy="878474"/>
            </a:xfrm>
            <a:custGeom>
              <a:avLst/>
              <a:gdLst>
                <a:gd name="connsiteX0" fmla="*/ 392078 w 894023"/>
                <a:gd name="connsiteY0" fmla="*/ 171301 h 878474"/>
                <a:gd name="connsiteX1" fmla="*/ 215760 w 894023"/>
                <a:gd name="connsiteY1" fmla="*/ 425614 h 878474"/>
                <a:gd name="connsiteX2" fmla="*/ 215760 w 894023"/>
                <a:gd name="connsiteY2" fmla="*/ 435337 h 878474"/>
                <a:gd name="connsiteX3" fmla="*/ 186602 w 894023"/>
                <a:gd name="connsiteY3" fmla="*/ 440198 h 878474"/>
                <a:gd name="connsiteX4" fmla="*/ 210900 w 894023"/>
                <a:gd name="connsiteY4" fmla="*/ 576318 h 878474"/>
                <a:gd name="connsiteX5" fmla="*/ 225480 w 894023"/>
                <a:gd name="connsiteY5" fmla="*/ 581179 h 878474"/>
                <a:gd name="connsiteX6" fmla="*/ 308096 w 894023"/>
                <a:gd name="connsiteY6" fmla="*/ 770774 h 878474"/>
                <a:gd name="connsiteX7" fmla="*/ 444169 w 894023"/>
                <a:gd name="connsiteY7" fmla="*/ 824250 h 878474"/>
                <a:gd name="connsiteX8" fmla="*/ 449029 w 894023"/>
                <a:gd name="connsiteY8" fmla="*/ 824250 h 878474"/>
                <a:gd name="connsiteX9" fmla="*/ 604541 w 894023"/>
                <a:gd name="connsiteY9" fmla="*/ 746467 h 878474"/>
                <a:gd name="connsiteX10" fmla="*/ 662858 w 894023"/>
                <a:gd name="connsiteY10" fmla="*/ 595763 h 878474"/>
                <a:gd name="connsiteX11" fmla="*/ 711456 w 894023"/>
                <a:gd name="connsiteY11" fmla="*/ 537426 h 878474"/>
                <a:gd name="connsiteX12" fmla="*/ 424730 w 894023"/>
                <a:gd name="connsiteY12" fmla="*/ 172820 h 878474"/>
                <a:gd name="connsiteX13" fmla="*/ 392078 w 894023"/>
                <a:gd name="connsiteY13" fmla="*/ 171301 h 878474"/>
                <a:gd name="connsiteX14" fmla="*/ 380893 w 894023"/>
                <a:gd name="connsiteY14" fmla="*/ 728 h 878474"/>
                <a:gd name="connsiteX15" fmla="*/ 486764 w 894023"/>
                <a:gd name="connsiteY15" fmla="*/ 12285 h 878474"/>
                <a:gd name="connsiteX16" fmla="*/ 837235 w 894023"/>
                <a:gd name="connsiteY16" fmla="*/ 664360 h 878474"/>
                <a:gd name="connsiteX17" fmla="*/ 442955 w 894023"/>
                <a:gd name="connsiteY17" fmla="*/ 878474 h 878474"/>
                <a:gd name="connsiteX18" fmla="*/ 0 w 894023"/>
                <a:gd name="connsiteY18" fmla="*/ 605965 h 878474"/>
                <a:gd name="connsiteX19" fmla="*/ 165500 w 894023"/>
                <a:gd name="connsiteY19" fmla="*/ 109609 h 878474"/>
                <a:gd name="connsiteX20" fmla="*/ 380893 w 894023"/>
                <a:gd name="connsiteY20" fmla="*/ 728 h 8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023" h="878474">
                  <a:moveTo>
                    <a:pt x="392078" y="171301"/>
                  </a:moveTo>
                  <a:cubicBezTo>
                    <a:pt x="333306" y="174036"/>
                    <a:pt x="215760" y="206850"/>
                    <a:pt x="215760" y="425614"/>
                  </a:cubicBezTo>
                  <a:cubicBezTo>
                    <a:pt x="215760" y="430475"/>
                    <a:pt x="215760" y="435337"/>
                    <a:pt x="215760" y="435337"/>
                  </a:cubicBezTo>
                  <a:cubicBezTo>
                    <a:pt x="206041" y="430475"/>
                    <a:pt x="196321" y="430475"/>
                    <a:pt x="186602" y="440198"/>
                  </a:cubicBezTo>
                  <a:cubicBezTo>
                    <a:pt x="176882" y="459644"/>
                    <a:pt x="191461" y="561733"/>
                    <a:pt x="210900" y="576318"/>
                  </a:cubicBezTo>
                  <a:cubicBezTo>
                    <a:pt x="215760" y="581179"/>
                    <a:pt x="220620" y="581179"/>
                    <a:pt x="225480" y="581179"/>
                  </a:cubicBezTo>
                  <a:cubicBezTo>
                    <a:pt x="240059" y="634655"/>
                    <a:pt x="264358" y="731883"/>
                    <a:pt x="308096" y="770774"/>
                  </a:cubicBezTo>
                  <a:cubicBezTo>
                    <a:pt x="346974" y="799943"/>
                    <a:pt x="395571" y="824250"/>
                    <a:pt x="444169" y="824250"/>
                  </a:cubicBezTo>
                  <a:cubicBezTo>
                    <a:pt x="449029" y="824250"/>
                    <a:pt x="449029" y="824250"/>
                    <a:pt x="449029" y="824250"/>
                  </a:cubicBezTo>
                  <a:cubicBezTo>
                    <a:pt x="507346" y="829111"/>
                    <a:pt x="565663" y="790220"/>
                    <a:pt x="604541" y="746467"/>
                  </a:cubicBezTo>
                  <a:cubicBezTo>
                    <a:pt x="638559" y="707576"/>
                    <a:pt x="662858" y="654100"/>
                    <a:pt x="662858" y="595763"/>
                  </a:cubicBezTo>
                  <a:cubicBezTo>
                    <a:pt x="662858" y="595763"/>
                    <a:pt x="726035" y="586041"/>
                    <a:pt x="711456" y="537426"/>
                  </a:cubicBezTo>
                  <a:cubicBezTo>
                    <a:pt x="643419" y="513119"/>
                    <a:pt x="424730" y="406168"/>
                    <a:pt x="424730" y="172820"/>
                  </a:cubicBezTo>
                  <a:cubicBezTo>
                    <a:pt x="424730" y="172820"/>
                    <a:pt x="411669" y="170390"/>
                    <a:pt x="392078" y="171301"/>
                  </a:cubicBezTo>
                  <a:close/>
                  <a:moveTo>
                    <a:pt x="380893" y="728"/>
                  </a:moveTo>
                  <a:cubicBezTo>
                    <a:pt x="442955" y="-3530"/>
                    <a:pt x="486764" y="12285"/>
                    <a:pt x="486764" y="12285"/>
                  </a:cubicBezTo>
                  <a:cubicBezTo>
                    <a:pt x="715543" y="-65575"/>
                    <a:pt x="1022205" y="435647"/>
                    <a:pt x="837235" y="664360"/>
                  </a:cubicBezTo>
                  <a:cubicBezTo>
                    <a:pt x="764220" y="756818"/>
                    <a:pt x="700941" y="849277"/>
                    <a:pt x="442955" y="878474"/>
                  </a:cubicBezTo>
                  <a:cubicBezTo>
                    <a:pt x="121691" y="820079"/>
                    <a:pt x="0" y="605965"/>
                    <a:pt x="0" y="605965"/>
                  </a:cubicBezTo>
                  <a:cubicBezTo>
                    <a:pt x="0" y="605965"/>
                    <a:pt x="24338" y="265329"/>
                    <a:pt x="165500" y="109609"/>
                  </a:cubicBezTo>
                  <a:cubicBezTo>
                    <a:pt x="238515" y="29317"/>
                    <a:pt x="318831" y="4986"/>
                    <a:pt x="380893" y="728"/>
                  </a:cubicBezTo>
                  <a:close/>
                </a:path>
              </a:pathLst>
            </a:custGeom>
            <a:solidFill>
              <a:schemeClr val="tx1"/>
            </a:solidFill>
            <a:ln>
              <a:noFill/>
            </a:ln>
          </p:spPr>
          <p:txBody>
            <a:bodyPr vert="horz" wrap="square" lIns="121883" tIns="60941" rIns="121883" bIns="60941" numCol="1" anchor="t" anchorCtr="0" compatLnSpc="1">
              <a:noAutofit/>
            </a:bodyPr>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23" name="Freeform 16">
              <a:extLst>
                <a:ext uri="{FF2B5EF4-FFF2-40B4-BE49-F238E27FC236}">
                  <a16:creationId xmlns:a16="http://schemas.microsoft.com/office/drawing/2014/main" id="{DF102086-1042-165F-1CD5-0131EC77AC58}"/>
                </a:ext>
              </a:extLst>
            </p:cNvPr>
            <p:cNvSpPr/>
            <p:nvPr/>
          </p:nvSpPr>
          <p:spPr bwMode="auto">
            <a:xfrm>
              <a:off x="9254566" y="3807525"/>
              <a:ext cx="1108587" cy="538867"/>
            </a:xfrm>
            <a:custGeom>
              <a:avLst/>
              <a:gdLst>
                <a:gd name="T0" fmla="*/ 114 w 228"/>
                <a:gd name="T1" fmla="*/ 81 h 111"/>
                <a:gd name="T2" fmla="*/ 120 w 228"/>
                <a:gd name="T3" fmla="*/ 66 h 111"/>
                <a:gd name="T4" fmla="*/ 115 w 228"/>
                <a:gd name="T5" fmla="*/ 56 h 111"/>
                <a:gd name="T6" fmla="*/ 145 w 228"/>
                <a:gd name="T7" fmla="*/ 0 h 111"/>
                <a:gd name="T8" fmla="*/ 228 w 228"/>
                <a:gd name="T9" fmla="*/ 27 h 111"/>
                <a:gd name="T10" fmla="*/ 228 w 228"/>
                <a:gd name="T11" fmla="*/ 96 h 111"/>
                <a:gd name="T12" fmla="*/ 212 w 228"/>
                <a:gd name="T13" fmla="*/ 111 h 111"/>
                <a:gd name="T14" fmla="*/ 16 w 228"/>
                <a:gd name="T15" fmla="*/ 111 h 111"/>
                <a:gd name="T16" fmla="*/ 0 w 228"/>
                <a:gd name="T17" fmla="*/ 96 h 111"/>
                <a:gd name="T18" fmla="*/ 0 w 228"/>
                <a:gd name="T19" fmla="*/ 27 h 111"/>
                <a:gd name="T20" fmla="*/ 83 w 228"/>
                <a:gd name="T21" fmla="*/ 0 h 111"/>
                <a:gd name="T22" fmla="*/ 113 w 228"/>
                <a:gd name="T23" fmla="*/ 56 h 111"/>
                <a:gd name="T24" fmla="*/ 108 w 228"/>
                <a:gd name="T25" fmla="*/ 66 h 111"/>
                <a:gd name="T26" fmla="*/ 114 w 228"/>
                <a:gd name="T27" fmla="*/ 8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11">
                  <a:moveTo>
                    <a:pt x="114" y="81"/>
                  </a:moveTo>
                  <a:cubicBezTo>
                    <a:pt x="123" y="81"/>
                    <a:pt x="127" y="71"/>
                    <a:pt x="120" y="66"/>
                  </a:cubicBezTo>
                  <a:cubicBezTo>
                    <a:pt x="117" y="64"/>
                    <a:pt x="115" y="61"/>
                    <a:pt x="115" y="56"/>
                  </a:cubicBezTo>
                  <a:cubicBezTo>
                    <a:pt x="115" y="30"/>
                    <a:pt x="149" y="36"/>
                    <a:pt x="145" y="0"/>
                  </a:cubicBezTo>
                  <a:cubicBezTo>
                    <a:pt x="212" y="2"/>
                    <a:pt x="228" y="14"/>
                    <a:pt x="228" y="27"/>
                  </a:cubicBezTo>
                  <a:cubicBezTo>
                    <a:pt x="228" y="62"/>
                    <a:pt x="228" y="61"/>
                    <a:pt x="228" y="96"/>
                  </a:cubicBezTo>
                  <a:cubicBezTo>
                    <a:pt x="228" y="104"/>
                    <a:pt x="221" y="111"/>
                    <a:pt x="212" y="111"/>
                  </a:cubicBezTo>
                  <a:cubicBezTo>
                    <a:pt x="16" y="111"/>
                    <a:pt x="16" y="111"/>
                    <a:pt x="16" y="111"/>
                  </a:cubicBezTo>
                  <a:cubicBezTo>
                    <a:pt x="7" y="111"/>
                    <a:pt x="0" y="104"/>
                    <a:pt x="0" y="96"/>
                  </a:cubicBezTo>
                  <a:cubicBezTo>
                    <a:pt x="0" y="61"/>
                    <a:pt x="0" y="62"/>
                    <a:pt x="0" y="27"/>
                  </a:cubicBezTo>
                  <a:cubicBezTo>
                    <a:pt x="0" y="14"/>
                    <a:pt x="16" y="2"/>
                    <a:pt x="83" y="0"/>
                  </a:cubicBezTo>
                  <a:cubicBezTo>
                    <a:pt x="79" y="36"/>
                    <a:pt x="113" y="30"/>
                    <a:pt x="113" y="56"/>
                  </a:cubicBezTo>
                  <a:cubicBezTo>
                    <a:pt x="113" y="61"/>
                    <a:pt x="110" y="64"/>
                    <a:pt x="108" y="66"/>
                  </a:cubicBezTo>
                  <a:cubicBezTo>
                    <a:pt x="100" y="71"/>
                    <a:pt x="104" y="81"/>
                    <a:pt x="114" y="81"/>
                  </a:cubicBez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24" name="Freeform 17">
              <a:extLst>
                <a:ext uri="{FF2B5EF4-FFF2-40B4-BE49-F238E27FC236}">
                  <a16:creationId xmlns:a16="http://schemas.microsoft.com/office/drawing/2014/main" id="{48756823-8F1B-6F24-625E-A0A7B403E459}"/>
                </a:ext>
              </a:extLst>
            </p:cNvPr>
            <p:cNvSpPr/>
            <p:nvPr/>
          </p:nvSpPr>
          <p:spPr bwMode="auto">
            <a:xfrm>
              <a:off x="9562161" y="3669351"/>
              <a:ext cx="493399" cy="538867"/>
            </a:xfrm>
            <a:custGeom>
              <a:avLst/>
              <a:gdLst>
                <a:gd name="T0" fmla="*/ 4 w 70"/>
                <a:gd name="T1" fmla="*/ 21 h 102"/>
                <a:gd name="T2" fmla="*/ 34 w 70"/>
                <a:gd name="T3" fmla="*/ 77 h 102"/>
                <a:gd name="T4" fmla="*/ 29 w 70"/>
                <a:gd name="T5" fmla="*/ 87 h 102"/>
                <a:gd name="T6" fmla="*/ 35 w 70"/>
                <a:gd name="T7" fmla="*/ 102 h 102"/>
                <a:gd name="T8" fmla="*/ 41 w 70"/>
                <a:gd name="T9" fmla="*/ 87 h 102"/>
                <a:gd name="T10" fmla="*/ 36 w 70"/>
                <a:gd name="T11" fmla="*/ 77 h 102"/>
                <a:gd name="T12" fmla="*/ 66 w 70"/>
                <a:gd name="T13" fmla="*/ 21 h 102"/>
                <a:gd name="T14" fmla="*/ 66 w 70"/>
                <a:gd name="T15" fmla="*/ 0 h 102"/>
                <a:gd name="T16" fmla="*/ 34 w 70"/>
                <a:gd name="T17" fmla="*/ 15 h 102"/>
                <a:gd name="T18" fmla="*/ 4 w 70"/>
                <a:gd name="T19" fmla="*/ 2 h 102"/>
                <a:gd name="T20" fmla="*/ 4 w 70"/>
                <a:gd name="T21"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02">
                  <a:moveTo>
                    <a:pt x="4" y="21"/>
                  </a:moveTo>
                  <a:cubicBezTo>
                    <a:pt x="0" y="57"/>
                    <a:pt x="34" y="51"/>
                    <a:pt x="34" y="77"/>
                  </a:cubicBezTo>
                  <a:cubicBezTo>
                    <a:pt x="34" y="82"/>
                    <a:pt x="31" y="85"/>
                    <a:pt x="29" y="87"/>
                  </a:cubicBezTo>
                  <a:cubicBezTo>
                    <a:pt x="21" y="92"/>
                    <a:pt x="25" y="102"/>
                    <a:pt x="35" y="102"/>
                  </a:cubicBezTo>
                  <a:cubicBezTo>
                    <a:pt x="44" y="102"/>
                    <a:pt x="48" y="92"/>
                    <a:pt x="41" y="87"/>
                  </a:cubicBezTo>
                  <a:cubicBezTo>
                    <a:pt x="38" y="85"/>
                    <a:pt x="36" y="82"/>
                    <a:pt x="36" y="77"/>
                  </a:cubicBezTo>
                  <a:cubicBezTo>
                    <a:pt x="36" y="51"/>
                    <a:pt x="70" y="57"/>
                    <a:pt x="66" y="21"/>
                  </a:cubicBezTo>
                  <a:cubicBezTo>
                    <a:pt x="66" y="0"/>
                    <a:pt x="66" y="0"/>
                    <a:pt x="66" y="0"/>
                  </a:cubicBezTo>
                  <a:cubicBezTo>
                    <a:pt x="56" y="9"/>
                    <a:pt x="45" y="15"/>
                    <a:pt x="34" y="15"/>
                  </a:cubicBezTo>
                  <a:cubicBezTo>
                    <a:pt x="22" y="14"/>
                    <a:pt x="12" y="10"/>
                    <a:pt x="4" y="2"/>
                  </a:cubicBezTo>
                  <a:lnTo>
                    <a:pt x="4" y="21"/>
                  </a:ln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25" name="Freeform 18">
              <a:extLst>
                <a:ext uri="{FF2B5EF4-FFF2-40B4-BE49-F238E27FC236}">
                  <a16:creationId xmlns:a16="http://schemas.microsoft.com/office/drawing/2014/main" id="{40223884-D5A6-6636-85F0-6E763B24D547}"/>
                </a:ext>
              </a:extLst>
            </p:cNvPr>
            <p:cNvSpPr>
              <a:spLocks noEditPoints="1"/>
            </p:cNvSpPr>
            <p:nvPr/>
          </p:nvSpPr>
          <p:spPr bwMode="auto">
            <a:xfrm>
              <a:off x="9578394" y="3320536"/>
              <a:ext cx="477165" cy="135745"/>
            </a:xfrm>
            <a:custGeom>
              <a:avLst/>
              <a:gdLst>
                <a:gd name="T0" fmla="*/ 40 w 98"/>
                <a:gd name="T1" fmla="*/ 8 h 28"/>
                <a:gd name="T2" fmla="*/ 34 w 98"/>
                <a:gd name="T3" fmla="*/ 4 h 28"/>
                <a:gd name="T4" fmla="*/ 7 w 98"/>
                <a:gd name="T5" fmla="*/ 4 h 28"/>
                <a:gd name="T6" fmla="*/ 5 w 98"/>
                <a:gd name="T7" fmla="*/ 7 h 28"/>
                <a:gd name="T8" fmla="*/ 9 w 98"/>
                <a:gd name="T9" fmla="*/ 19 h 28"/>
                <a:gd name="T10" fmla="*/ 20 w 98"/>
                <a:gd name="T11" fmla="*/ 23 h 28"/>
                <a:gd name="T12" fmla="*/ 27 w 98"/>
                <a:gd name="T13" fmla="*/ 23 h 28"/>
                <a:gd name="T14" fmla="*/ 37 w 98"/>
                <a:gd name="T15" fmla="*/ 19 h 28"/>
                <a:gd name="T16" fmla="*/ 40 w 98"/>
                <a:gd name="T17" fmla="*/ 10 h 28"/>
                <a:gd name="T18" fmla="*/ 40 w 98"/>
                <a:gd name="T19" fmla="*/ 10 h 28"/>
                <a:gd name="T20" fmla="*/ 40 w 98"/>
                <a:gd name="T21" fmla="*/ 8 h 28"/>
                <a:gd name="T22" fmla="*/ 54 w 98"/>
                <a:gd name="T23" fmla="*/ 5 h 28"/>
                <a:gd name="T24" fmla="*/ 63 w 98"/>
                <a:gd name="T25" fmla="*/ 0 h 28"/>
                <a:gd name="T26" fmla="*/ 91 w 98"/>
                <a:gd name="T27" fmla="*/ 0 h 28"/>
                <a:gd name="T28" fmla="*/ 91 w 98"/>
                <a:gd name="T29" fmla="*/ 0 h 28"/>
                <a:gd name="T30" fmla="*/ 98 w 98"/>
                <a:gd name="T31" fmla="*/ 7 h 28"/>
                <a:gd name="T32" fmla="*/ 97 w 98"/>
                <a:gd name="T33" fmla="*/ 13 h 28"/>
                <a:gd name="T34" fmla="*/ 92 w 98"/>
                <a:gd name="T35" fmla="*/ 22 h 28"/>
                <a:gd name="T36" fmla="*/ 77 w 98"/>
                <a:gd name="T37" fmla="*/ 28 h 28"/>
                <a:gd name="T38" fmla="*/ 70 w 98"/>
                <a:gd name="T39" fmla="*/ 27 h 28"/>
                <a:gd name="T40" fmla="*/ 57 w 98"/>
                <a:gd name="T41" fmla="*/ 22 h 28"/>
                <a:gd name="T42" fmla="*/ 53 w 98"/>
                <a:gd name="T43" fmla="*/ 10 h 28"/>
                <a:gd name="T44" fmla="*/ 53 w 98"/>
                <a:gd name="T45" fmla="*/ 10 h 28"/>
                <a:gd name="T46" fmla="*/ 53 w 98"/>
                <a:gd name="T47" fmla="*/ 9 h 28"/>
                <a:gd name="T48" fmla="*/ 45 w 98"/>
                <a:gd name="T49" fmla="*/ 9 h 28"/>
                <a:gd name="T50" fmla="*/ 45 w 98"/>
                <a:gd name="T51" fmla="*/ 10 h 28"/>
                <a:gd name="T52" fmla="*/ 45 w 98"/>
                <a:gd name="T53" fmla="*/ 10 h 28"/>
                <a:gd name="T54" fmla="*/ 40 w 98"/>
                <a:gd name="T55" fmla="*/ 22 h 28"/>
                <a:gd name="T56" fmla="*/ 27 w 98"/>
                <a:gd name="T57" fmla="*/ 27 h 28"/>
                <a:gd name="T58" fmla="*/ 20 w 98"/>
                <a:gd name="T59" fmla="*/ 28 h 28"/>
                <a:gd name="T60" fmla="*/ 6 w 98"/>
                <a:gd name="T61" fmla="*/ 22 h 28"/>
                <a:gd name="T62" fmla="*/ 2 w 98"/>
                <a:gd name="T63" fmla="*/ 16 h 28"/>
                <a:gd name="T64" fmla="*/ 0 w 98"/>
                <a:gd name="T65" fmla="*/ 7 h 28"/>
                <a:gd name="T66" fmla="*/ 6 w 98"/>
                <a:gd name="T67" fmla="*/ 0 h 28"/>
                <a:gd name="T68" fmla="*/ 7 w 98"/>
                <a:gd name="T69" fmla="*/ 0 h 28"/>
                <a:gd name="T70" fmla="*/ 34 w 98"/>
                <a:gd name="T71" fmla="*/ 0 h 28"/>
                <a:gd name="T72" fmla="*/ 43 w 98"/>
                <a:gd name="T73" fmla="*/ 5 h 28"/>
                <a:gd name="T74" fmla="*/ 54 w 98"/>
                <a:gd name="T75" fmla="*/ 5 h 28"/>
                <a:gd name="T76" fmla="*/ 63 w 98"/>
                <a:gd name="T77" fmla="*/ 4 h 28"/>
                <a:gd name="T78" fmla="*/ 58 w 98"/>
                <a:gd name="T79" fmla="*/ 8 h 28"/>
                <a:gd name="T80" fmla="*/ 58 w 98"/>
                <a:gd name="T81" fmla="*/ 10 h 28"/>
                <a:gd name="T82" fmla="*/ 58 w 98"/>
                <a:gd name="T83" fmla="*/ 10 h 28"/>
                <a:gd name="T84" fmla="*/ 61 w 98"/>
                <a:gd name="T85" fmla="*/ 19 h 28"/>
                <a:gd name="T86" fmla="*/ 71 w 98"/>
                <a:gd name="T87" fmla="*/ 23 h 28"/>
                <a:gd name="T88" fmla="*/ 77 w 98"/>
                <a:gd name="T89" fmla="*/ 23 h 28"/>
                <a:gd name="T90" fmla="*/ 89 w 98"/>
                <a:gd name="T91" fmla="*/ 19 h 28"/>
                <a:gd name="T92" fmla="*/ 93 w 98"/>
                <a:gd name="T93" fmla="*/ 7 h 28"/>
                <a:gd name="T94" fmla="*/ 90 w 98"/>
                <a:gd name="T95" fmla="*/ 4 h 28"/>
                <a:gd name="T96" fmla="*/ 63 w 98"/>
                <a:gd name="T9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28">
                  <a:moveTo>
                    <a:pt x="40" y="8"/>
                  </a:moveTo>
                  <a:cubicBezTo>
                    <a:pt x="39" y="7"/>
                    <a:pt x="37" y="4"/>
                    <a:pt x="34" y="4"/>
                  </a:cubicBezTo>
                  <a:cubicBezTo>
                    <a:pt x="7" y="4"/>
                    <a:pt x="7" y="4"/>
                    <a:pt x="7" y="4"/>
                  </a:cubicBezTo>
                  <a:cubicBezTo>
                    <a:pt x="7" y="5"/>
                    <a:pt x="5" y="5"/>
                    <a:pt x="5" y="7"/>
                  </a:cubicBezTo>
                  <a:cubicBezTo>
                    <a:pt x="5" y="9"/>
                    <a:pt x="5" y="15"/>
                    <a:pt x="9" y="19"/>
                  </a:cubicBezTo>
                  <a:cubicBezTo>
                    <a:pt x="11" y="21"/>
                    <a:pt x="15" y="23"/>
                    <a:pt x="20" y="23"/>
                  </a:cubicBezTo>
                  <a:cubicBezTo>
                    <a:pt x="23" y="23"/>
                    <a:pt x="25" y="23"/>
                    <a:pt x="27" y="23"/>
                  </a:cubicBezTo>
                  <a:cubicBezTo>
                    <a:pt x="31" y="22"/>
                    <a:pt x="35" y="21"/>
                    <a:pt x="37" y="19"/>
                  </a:cubicBezTo>
                  <a:cubicBezTo>
                    <a:pt x="39" y="17"/>
                    <a:pt x="40" y="14"/>
                    <a:pt x="40" y="10"/>
                  </a:cubicBezTo>
                  <a:cubicBezTo>
                    <a:pt x="40" y="10"/>
                    <a:pt x="40" y="10"/>
                    <a:pt x="40" y="10"/>
                  </a:cubicBezTo>
                  <a:cubicBezTo>
                    <a:pt x="40" y="10"/>
                    <a:pt x="40" y="9"/>
                    <a:pt x="40" y="8"/>
                  </a:cubicBezTo>
                  <a:close/>
                  <a:moveTo>
                    <a:pt x="54" y="5"/>
                  </a:moveTo>
                  <a:cubicBezTo>
                    <a:pt x="56" y="3"/>
                    <a:pt x="60" y="0"/>
                    <a:pt x="63" y="0"/>
                  </a:cubicBezTo>
                  <a:cubicBezTo>
                    <a:pt x="91" y="0"/>
                    <a:pt x="91" y="0"/>
                    <a:pt x="91" y="0"/>
                  </a:cubicBezTo>
                  <a:cubicBezTo>
                    <a:pt x="91" y="0"/>
                    <a:pt x="91" y="0"/>
                    <a:pt x="91" y="0"/>
                  </a:cubicBezTo>
                  <a:cubicBezTo>
                    <a:pt x="91" y="0"/>
                    <a:pt x="98" y="1"/>
                    <a:pt x="98" y="7"/>
                  </a:cubicBezTo>
                  <a:cubicBezTo>
                    <a:pt x="98" y="8"/>
                    <a:pt x="97" y="11"/>
                    <a:pt x="97" y="13"/>
                  </a:cubicBezTo>
                  <a:cubicBezTo>
                    <a:pt x="96" y="16"/>
                    <a:pt x="95" y="19"/>
                    <a:pt x="92" y="22"/>
                  </a:cubicBezTo>
                  <a:cubicBezTo>
                    <a:pt x="89" y="26"/>
                    <a:pt x="84" y="28"/>
                    <a:pt x="77" y="28"/>
                  </a:cubicBezTo>
                  <a:cubicBezTo>
                    <a:pt x="75" y="28"/>
                    <a:pt x="73" y="28"/>
                    <a:pt x="70" y="27"/>
                  </a:cubicBezTo>
                  <a:cubicBezTo>
                    <a:pt x="65" y="27"/>
                    <a:pt x="60" y="25"/>
                    <a:pt x="57" y="22"/>
                  </a:cubicBezTo>
                  <a:cubicBezTo>
                    <a:pt x="54" y="19"/>
                    <a:pt x="53" y="15"/>
                    <a:pt x="53" y="10"/>
                  </a:cubicBezTo>
                  <a:cubicBezTo>
                    <a:pt x="53" y="10"/>
                    <a:pt x="53" y="10"/>
                    <a:pt x="53" y="10"/>
                  </a:cubicBezTo>
                  <a:cubicBezTo>
                    <a:pt x="53" y="10"/>
                    <a:pt x="53" y="10"/>
                    <a:pt x="53" y="9"/>
                  </a:cubicBezTo>
                  <a:cubicBezTo>
                    <a:pt x="45" y="9"/>
                    <a:pt x="45" y="9"/>
                    <a:pt x="45" y="9"/>
                  </a:cubicBezTo>
                  <a:cubicBezTo>
                    <a:pt x="45" y="10"/>
                    <a:pt x="45" y="10"/>
                    <a:pt x="45" y="10"/>
                  </a:cubicBezTo>
                  <a:cubicBezTo>
                    <a:pt x="45" y="10"/>
                    <a:pt x="45" y="10"/>
                    <a:pt x="45" y="10"/>
                  </a:cubicBezTo>
                  <a:cubicBezTo>
                    <a:pt x="45" y="15"/>
                    <a:pt x="43" y="19"/>
                    <a:pt x="40" y="22"/>
                  </a:cubicBezTo>
                  <a:cubicBezTo>
                    <a:pt x="37" y="25"/>
                    <a:pt x="33" y="27"/>
                    <a:pt x="27" y="27"/>
                  </a:cubicBezTo>
                  <a:cubicBezTo>
                    <a:pt x="25" y="28"/>
                    <a:pt x="23" y="28"/>
                    <a:pt x="20" y="28"/>
                  </a:cubicBezTo>
                  <a:cubicBezTo>
                    <a:pt x="13" y="28"/>
                    <a:pt x="9" y="26"/>
                    <a:pt x="6" y="22"/>
                  </a:cubicBezTo>
                  <a:cubicBezTo>
                    <a:pt x="4" y="20"/>
                    <a:pt x="2" y="18"/>
                    <a:pt x="2" y="16"/>
                  </a:cubicBezTo>
                  <a:cubicBezTo>
                    <a:pt x="1" y="13"/>
                    <a:pt x="0" y="9"/>
                    <a:pt x="0" y="7"/>
                  </a:cubicBezTo>
                  <a:cubicBezTo>
                    <a:pt x="0" y="1"/>
                    <a:pt x="6" y="0"/>
                    <a:pt x="6" y="0"/>
                  </a:cubicBezTo>
                  <a:cubicBezTo>
                    <a:pt x="7" y="0"/>
                    <a:pt x="7" y="0"/>
                    <a:pt x="7" y="0"/>
                  </a:cubicBezTo>
                  <a:cubicBezTo>
                    <a:pt x="34" y="0"/>
                    <a:pt x="34" y="0"/>
                    <a:pt x="34" y="0"/>
                  </a:cubicBezTo>
                  <a:cubicBezTo>
                    <a:pt x="38" y="0"/>
                    <a:pt x="42" y="3"/>
                    <a:pt x="43" y="5"/>
                  </a:cubicBezTo>
                  <a:cubicBezTo>
                    <a:pt x="54" y="5"/>
                    <a:pt x="54" y="5"/>
                    <a:pt x="54" y="5"/>
                  </a:cubicBezTo>
                  <a:close/>
                  <a:moveTo>
                    <a:pt x="63" y="4"/>
                  </a:moveTo>
                  <a:cubicBezTo>
                    <a:pt x="61" y="4"/>
                    <a:pt x="59" y="7"/>
                    <a:pt x="58" y="8"/>
                  </a:cubicBezTo>
                  <a:cubicBezTo>
                    <a:pt x="58" y="9"/>
                    <a:pt x="58" y="10"/>
                    <a:pt x="58" y="10"/>
                  </a:cubicBezTo>
                  <a:cubicBezTo>
                    <a:pt x="58" y="10"/>
                    <a:pt x="58" y="10"/>
                    <a:pt x="58" y="10"/>
                  </a:cubicBezTo>
                  <a:cubicBezTo>
                    <a:pt x="58" y="14"/>
                    <a:pt x="59" y="17"/>
                    <a:pt x="61" y="19"/>
                  </a:cubicBezTo>
                  <a:cubicBezTo>
                    <a:pt x="63" y="21"/>
                    <a:pt x="66" y="22"/>
                    <a:pt x="71" y="23"/>
                  </a:cubicBezTo>
                  <a:cubicBezTo>
                    <a:pt x="73" y="23"/>
                    <a:pt x="75" y="23"/>
                    <a:pt x="77" y="23"/>
                  </a:cubicBezTo>
                  <a:cubicBezTo>
                    <a:pt x="83" y="23"/>
                    <a:pt x="86" y="21"/>
                    <a:pt x="89" y="19"/>
                  </a:cubicBezTo>
                  <a:cubicBezTo>
                    <a:pt x="92" y="15"/>
                    <a:pt x="93" y="9"/>
                    <a:pt x="93" y="7"/>
                  </a:cubicBezTo>
                  <a:cubicBezTo>
                    <a:pt x="93" y="5"/>
                    <a:pt x="91" y="5"/>
                    <a:pt x="90" y="4"/>
                  </a:cubicBezTo>
                  <a:lnTo>
                    <a:pt x="63" y="4"/>
                  </a:ln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grpSp>
      <p:grpSp>
        <p:nvGrpSpPr>
          <p:cNvPr id="26" name="组合 17">
            <a:extLst>
              <a:ext uri="{FF2B5EF4-FFF2-40B4-BE49-F238E27FC236}">
                <a16:creationId xmlns:a16="http://schemas.microsoft.com/office/drawing/2014/main" id="{D250BF09-F25E-7A42-828F-48A67017386A}"/>
              </a:ext>
            </a:extLst>
          </p:cNvPr>
          <p:cNvGrpSpPr/>
          <p:nvPr/>
        </p:nvGrpSpPr>
        <p:grpSpPr>
          <a:xfrm>
            <a:off x="9190395" y="4655005"/>
            <a:ext cx="900000" cy="1152000"/>
            <a:chOff x="3887868" y="2823899"/>
            <a:chExt cx="1085966" cy="1484971"/>
          </a:xfrm>
          <a:solidFill>
            <a:srgbClr val="1A4D29"/>
          </a:solidFill>
        </p:grpSpPr>
        <p:sp>
          <p:nvSpPr>
            <p:cNvPr id="27" name="Freeform 19">
              <a:extLst>
                <a:ext uri="{FF2B5EF4-FFF2-40B4-BE49-F238E27FC236}">
                  <a16:creationId xmlns:a16="http://schemas.microsoft.com/office/drawing/2014/main" id="{BC661D71-AB7C-B082-32C5-FED8A9C37A11}"/>
                </a:ext>
              </a:extLst>
            </p:cNvPr>
            <p:cNvSpPr/>
            <p:nvPr/>
          </p:nvSpPr>
          <p:spPr bwMode="auto">
            <a:xfrm>
              <a:off x="3887871" y="2823899"/>
              <a:ext cx="1085963" cy="1079794"/>
            </a:xfrm>
            <a:custGeom>
              <a:avLst/>
              <a:gdLst>
                <a:gd name="T0" fmla="*/ 223 w 223"/>
                <a:gd name="T1" fmla="*/ 143 h 222"/>
                <a:gd name="T2" fmla="*/ 195 w 223"/>
                <a:gd name="T3" fmla="*/ 135 h 222"/>
                <a:gd name="T4" fmla="*/ 198 w 223"/>
                <a:gd name="T5" fmla="*/ 144 h 222"/>
                <a:gd name="T6" fmla="*/ 197 w 223"/>
                <a:gd name="T7" fmla="*/ 151 h 222"/>
                <a:gd name="T8" fmla="*/ 191 w 223"/>
                <a:gd name="T9" fmla="*/ 150 h 222"/>
                <a:gd name="T10" fmla="*/ 190 w 223"/>
                <a:gd name="T11" fmla="*/ 151 h 222"/>
                <a:gd name="T12" fmla="*/ 187 w 223"/>
                <a:gd name="T13" fmla="*/ 151 h 222"/>
                <a:gd name="T14" fmla="*/ 183 w 223"/>
                <a:gd name="T15" fmla="*/ 158 h 222"/>
                <a:gd name="T16" fmla="*/ 182 w 223"/>
                <a:gd name="T17" fmla="*/ 172 h 222"/>
                <a:gd name="T18" fmla="*/ 177 w 223"/>
                <a:gd name="T19" fmla="*/ 165 h 222"/>
                <a:gd name="T20" fmla="*/ 175 w 223"/>
                <a:gd name="T21" fmla="*/ 167 h 222"/>
                <a:gd name="T22" fmla="*/ 173 w 223"/>
                <a:gd name="T23" fmla="*/ 176 h 222"/>
                <a:gd name="T24" fmla="*/ 172 w 223"/>
                <a:gd name="T25" fmla="*/ 174 h 222"/>
                <a:gd name="T26" fmla="*/ 170 w 223"/>
                <a:gd name="T27" fmla="*/ 180 h 222"/>
                <a:gd name="T28" fmla="*/ 168 w 223"/>
                <a:gd name="T29" fmla="*/ 181 h 222"/>
                <a:gd name="T30" fmla="*/ 166 w 223"/>
                <a:gd name="T31" fmla="*/ 182 h 222"/>
                <a:gd name="T32" fmla="*/ 164 w 223"/>
                <a:gd name="T33" fmla="*/ 185 h 222"/>
                <a:gd name="T34" fmla="*/ 162 w 223"/>
                <a:gd name="T35" fmla="*/ 187 h 222"/>
                <a:gd name="T36" fmla="*/ 159 w 223"/>
                <a:gd name="T37" fmla="*/ 193 h 222"/>
                <a:gd name="T38" fmla="*/ 157 w 223"/>
                <a:gd name="T39" fmla="*/ 193 h 222"/>
                <a:gd name="T40" fmla="*/ 155 w 223"/>
                <a:gd name="T41" fmla="*/ 191 h 222"/>
                <a:gd name="T42" fmla="*/ 136 w 223"/>
                <a:gd name="T43" fmla="*/ 221 h 222"/>
                <a:gd name="T44" fmla="*/ 87 w 223"/>
                <a:gd name="T45" fmla="*/ 221 h 222"/>
                <a:gd name="T46" fmla="*/ 68 w 223"/>
                <a:gd name="T47" fmla="*/ 191 h 222"/>
                <a:gd name="T48" fmla="*/ 66 w 223"/>
                <a:gd name="T49" fmla="*/ 193 h 222"/>
                <a:gd name="T50" fmla="*/ 63 w 223"/>
                <a:gd name="T51" fmla="*/ 192 h 222"/>
                <a:gd name="T52" fmla="*/ 60 w 223"/>
                <a:gd name="T53" fmla="*/ 189 h 222"/>
                <a:gd name="T54" fmla="*/ 59 w 223"/>
                <a:gd name="T55" fmla="*/ 185 h 222"/>
                <a:gd name="T56" fmla="*/ 57 w 223"/>
                <a:gd name="T57" fmla="*/ 183 h 222"/>
                <a:gd name="T58" fmla="*/ 54 w 223"/>
                <a:gd name="T59" fmla="*/ 180 h 222"/>
                <a:gd name="T60" fmla="*/ 53 w 223"/>
                <a:gd name="T61" fmla="*/ 181 h 222"/>
                <a:gd name="T62" fmla="*/ 49 w 223"/>
                <a:gd name="T63" fmla="*/ 180 h 222"/>
                <a:gd name="T64" fmla="*/ 49 w 223"/>
                <a:gd name="T65" fmla="*/ 179 h 222"/>
                <a:gd name="T66" fmla="*/ 48 w 223"/>
                <a:gd name="T67" fmla="*/ 167 h 222"/>
                <a:gd name="T68" fmla="*/ 46 w 223"/>
                <a:gd name="T69" fmla="*/ 174 h 222"/>
                <a:gd name="T70" fmla="*/ 41 w 223"/>
                <a:gd name="T71" fmla="*/ 180 h 222"/>
                <a:gd name="T72" fmla="*/ 40 w 223"/>
                <a:gd name="T73" fmla="*/ 174 h 222"/>
                <a:gd name="T74" fmla="*/ 33 w 223"/>
                <a:gd name="T75" fmla="*/ 171 h 222"/>
                <a:gd name="T76" fmla="*/ 30 w 223"/>
                <a:gd name="T77" fmla="*/ 157 h 222"/>
                <a:gd name="T78" fmla="*/ 28 w 223"/>
                <a:gd name="T79" fmla="*/ 157 h 222"/>
                <a:gd name="T80" fmla="*/ 21 w 223"/>
                <a:gd name="T81" fmla="*/ 158 h 222"/>
                <a:gd name="T82" fmla="*/ 16 w 223"/>
                <a:gd name="T83" fmla="*/ 159 h 222"/>
                <a:gd name="T84" fmla="*/ 10 w 223"/>
                <a:gd name="T85" fmla="*/ 147 h 222"/>
                <a:gd name="T86" fmla="*/ 28 w 223"/>
                <a:gd name="T87" fmla="*/ 132 h 222"/>
                <a:gd name="T88" fmla="*/ 47 w 223"/>
                <a:gd name="T89" fmla="*/ 6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3" h="222">
                  <a:moveTo>
                    <a:pt x="175" y="67"/>
                  </a:moveTo>
                  <a:cubicBezTo>
                    <a:pt x="192" y="120"/>
                    <a:pt x="195" y="133"/>
                    <a:pt x="223" y="143"/>
                  </a:cubicBezTo>
                  <a:cubicBezTo>
                    <a:pt x="223" y="143"/>
                    <a:pt x="199" y="143"/>
                    <a:pt x="194" y="132"/>
                  </a:cubicBezTo>
                  <a:cubicBezTo>
                    <a:pt x="194" y="132"/>
                    <a:pt x="195" y="133"/>
                    <a:pt x="195" y="135"/>
                  </a:cubicBezTo>
                  <a:cubicBezTo>
                    <a:pt x="199" y="140"/>
                    <a:pt x="205" y="144"/>
                    <a:pt x="213" y="147"/>
                  </a:cubicBezTo>
                  <a:cubicBezTo>
                    <a:pt x="213" y="147"/>
                    <a:pt x="205" y="147"/>
                    <a:pt x="198" y="144"/>
                  </a:cubicBezTo>
                  <a:cubicBezTo>
                    <a:pt x="201" y="149"/>
                    <a:pt x="203" y="156"/>
                    <a:pt x="207" y="159"/>
                  </a:cubicBezTo>
                  <a:cubicBezTo>
                    <a:pt x="207" y="159"/>
                    <a:pt x="201" y="156"/>
                    <a:pt x="197" y="151"/>
                  </a:cubicBezTo>
                  <a:cubicBezTo>
                    <a:pt x="198" y="154"/>
                    <a:pt x="200" y="157"/>
                    <a:pt x="201" y="158"/>
                  </a:cubicBezTo>
                  <a:cubicBezTo>
                    <a:pt x="201" y="158"/>
                    <a:pt x="194" y="154"/>
                    <a:pt x="191" y="150"/>
                  </a:cubicBezTo>
                  <a:cubicBezTo>
                    <a:pt x="192" y="152"/>
                    <a:pt x="193" y="155"/>
                    <a:pt x="194" y="157"/>
                  </a:cubicBezTo>
                  <a:cubicBezTo>
                    <a:pt x="190" y="151"/>
                    <a:pt x="190" y="151"/>
                    <a:pt x="190" y="151"/>
                  </a:cubicBezTo>
                  <a:cubicBezTo>
                    <a:pt x="190" y="153"/>
                    <a:pt x="191" y="155"/>
                    <a:pt x="192" y="157"/>
                  </a:cubicBezTo>
                  <a:cubicBezTo>
                    <a:pt x="187" y="151"/>
                    <a:pt x="187" y="151"/>
                    <a:pt x="187" y="151"/>
                  </a:cubicBezTo>
                  <a:cubicBezTo>
                    <a:pt x="189" y="171"/>
                    <a:pt x="189" y="171"/>
                    <a:pt x="189" y="171"/>
                  </a:cubicBezTo>
                  <a:cubicBezTo>
                    <a:pt x="189" y="171"/>
                    <a:pt x="185" y="164"/>
                    <a:pt x="183" y="158"/>
                  </a:cubicBezTo>
                  <a:cubicBezTo>
                    <a:pt x="182" y="174"/>
                    <a:pt x="182" y="174"/>
                    <a:pt x="182" y="174"/>
                  </a:cubicBezTo>
                  <a:cubicBezTo>
                    <a:pt x="182" y="174"/>
                    <a:pt x="182" y="173"/>
                    <a:pt x="182" y="172"/>
                  </a:cubicBezTo>
                  <a:cubicBezTo>
                    <a:pt x="181" y="180"/>
                    <a:pt x="181" y="180"/>
                    <a:pt x="181" y="180"/>
                  </a:cubicBezTo>
                  <a:cubicBezTo>
                    <a:pt x="181" y="180"/>
                    <a:pt x="178" y="171"/>
                    <a:pt x="177" y="165"/>
                  </a:cubicBezTo>
                  <a:cubicBezTo>
                    <a:pt x="177" y="168"/>
                    <a:pt x="176" y="172"/>
                    <a:pt x="176" y="174"/>
                  </a:cubicBezTo>
                  <a:cubicBezTo>
                    <a:pt x="175" y="167"/>
                    <a:pt x="175" y="167"/>
                    <a:pt x="175" y="167"/>
                  </a:cubicBezTo>
                  <a:cubicBezTo>
                    <a:pt x="175" y="167"/>
                    <a:pt x="173" y="176"/>
                    <a:pt x="174" y="179"/>
                  </a:cubicBezTo>
                  <a:cubicBezTo>
                    <a:pt x="173" y="176"/>
                    <a:pt x="173" y="176"/>
                    <a:pt x="173" y="176"/>
                  </a:cubicBezTo>
                  <a:cubicBezTo>
                    <a:pt x="173" y="177"/>
                    <a:pt x="173" y="178"/>
                    <a:pt x="173" y="180"/>
                  </a:cubicBezTo>
                  <a:cubicBezTo>
                    <a:pt x="172" y="174"/>
                    <a:pt x="172" y="174"/>
                    <a:pt x="172" y="174"/>
                  </a:cubicBezTo>
                  <a:cubicBezTo>
                    <a:pt x="170" y="181"/>
                    <a:pt x="170" y="181"/>
                    <a:pt x="170" y="181"/>
                  </a:cubicBezTo>
                  <a:cubicBezTo>
                    <a:pt x="170" y="180"/>
                    <a:pt x="170" y="180"/>
                    <a:pt x="170" y="180"/>
                  </a:cubicBezTo>
                  <a:cubicBezTo>
                    <a:pt x="170" y="183"/>
                    <a:pt x="169" y="186"/>
                    <a:pt x="170" y="187"/>
                  </a:cubicBezTo>
                  <a:cubicBezTo>
                    <a:pt x="168" y="181"/>
                    <a:pt x="168" y="181"/>
                    <a:pt x="168" y="181"/>
                  </a:cubicBezTo>
                  <a:cubicBezTo>
                    <a:pt x="167" y="188"/>
                    <a:pt x="167" y="188"/>
                    <a:pt x="167" y="188"/>
                  </a:cubicBezTo>
                  <a:cubicBezTo>
                    <a:pt x="166" y="182"/>
                    <a:pt x="166" y="182"/>
                    <a:pt x="166" y="182"/>
                  </a:cubicBezTo>
                  <a:cubicBezTo>
                    <a:pt x="164" y="190"/>
                    <a:pt x="164" y="190"/>
                    <a:pt x="164" y="190"/>
                  </a:cubicBezTo>
                  <a:cubicBezTo>
                    <a:pt x="164" y="185"/>
                    <a:pt x="164" y="185"/>
                    <a:pt x="164" y="185"/>
                  </a:cubicBezTo>
                  <a:cubicBezTo>
                    <a:pt x="163" y="187"/>
                    <a:pt x="162" y="190"/>
                    <a:pt x="163" y="192"/>
                  </a:cubicBezTo>
                  <a:cubicBezTo>
                    <a:pt x="163" y="192"/>
                    <a:pt x="162" y="190"/>
                    <a:pt x="162" y="187"/>
                  </a:cubicBezTo>
                  <a:cubicBezTo>
                    <a:pt x="161" y="199"/>
                    <a:pt x="161" y="199"/>
                    <a:pt x="161" y="199"/>
                  </a:cubicBezTo>
                  <a:cubicBezTo>
                    <a:pt x="159" y="193"/>
                    <a:pt x="159" y="193"/>
                    <a:pt x="159" y="193"/>
                  </a:cubicBezTo>
                  <a:cubicBezTo>
                    <a:pt x="159" y="195"/>
                    <a:pt x="158" y="197"/>
                    <a:pt x="157" y="199"/>
                  </a:cubicBezTo>
                  <a:cubicBezTo>
                    <a:pt x="157" y="193"/>
                    <a:pt x="157" y="193"/>
                    <a:pt x="157" y="193"/>
                  </a:cubicBezTo>
                  <a:cubicBezTo>
                    <a:pt x="155" y="196"/>
                    <a:pt x="154" y="200"/>
                    <a:pt x="155" y="205"/>
                  </a:cubicBezTo>
                  <a:cubicBezTo>
                    <a:pt x="155" y="205"/>
                    <a:pt x="152" y="196"/>
                    <a:pt x="155" y="191"/>
                  </a:cubicBezTo>
                  <a:cubicBezTo>
                    <a:pt x="155" y="191"/>
                    <a:pt x="149" y="195"/>
                    <a:pt x="150" y="202"/>
                  </a:cubicBezTo>
                  <a:cubicBezTo>
                    <a:pt x="151" y="208"/>
                    <a:pt x="146" y="219"/>
                    <a:pt x="136" y="221"/>
                  </a:cubicBezTo>
                  <a:cubicBezTo>
                    <a:pt x="130" y="222"/>
                    <a:pt x="119" y="222"/>
                    <a:pt x="111" y="222"/>
                  </a:cubicBezTo>
                  <a:cubicBezTo>
                    <a:pt x="103" y="222"/>
                    <a:pt x="92" y="222"/>
                    <a:pt x="87" y="221"/>
                  </a:cubicBezTo>
                  <a:cubicBezTo>
                    <a:pt x="76" y="219"/>
                    <a:pt x="71" y="208"/>
                    <a:pt x="72" y="202"/>
                  </a:cubicBezTo>
                  <a:cubicBezTo>
                    <a:pt x="74" y="195"/>
                    <a:pt x="68" y="191"/>
                    <a:pt x="68" y="191"/>
                  </a:cubicBezTo>
                  <a:cubicBezTo>
                    <a:pt x="70" y="196"/>
                    <a:pt x="68" y="205"/>
                    <a:pt x="68" y="205"/>
                  </a:cubicBezTo>
                  <a:cubicBezTo>
                    <a:pt x="69" y="201"/>
                    <a:pt x="67" y="196"/>
                    <a:pt x="66" y="193"/>
                  </a:cubicBezTo>
                  <a:cubicBezTo>
                    <a:pt x="66" y="199"/>
                    <a:pt x="66" y="199"/>
                    <a:pt x="66" y="199"/>
                  </a:cubicBezTo>
                  <a:cubicBezTo>
                    <a:pt x="64" y="197"/>
                    <a:pt x="63" y="194"/>
                    <a:pt x="63" y="192"/>
                  </a:cubicBezTo>
                  <a:cubicBezTo>
                    <a:pt x="62" y="199"/>
                    <a:pt x="62" y="199"/>
                    <a:pt x="62" y="199"/>
                  </a:cubicBezTo>
                  <a:cubicBezTo>
                    <a:pt x="60" y="189"/>
                    <a:pt x="60" y="189"/>
                    <a:pt x="60" y="189"/>
                  </a:cubicBezTo>
                  <a:cubicBezTo>
                    <a:pt x="60" y="191"/>
                    <a:pt x="60" y="192"/>
                    <a:pt x="60" y="192"/>
                  </a:cubicBezTo>
                  <a:cubicBezTo>
                    <a:pt x="60" y="190"/>
                    <a:pt x="60" y="187"/>
                    <a:pt x="59" y="185"/>
                  </a:cubicBezTo>
                  <a:cubicBezTo>
                    <a:pt x="58" y="190"/>
                    <a:pt x="58" y="190"/>
                    <a:pt x="58" y="190"/>
                  </a:cubicBezTo>
                  <a:cubicBezTo>
                    <a:pt x="57" y="183"/>
                    <a:pt x="57" y="183"/>
                    <a:pt x="57" y="183"/>
                  </a:cubicBezTo>
                  <a:cubicBezTo>
                    <a:pt x="55" y="188"/>
                    <a:pt x="55" y="188"/>
                    <a:pt x="55" y="188"/>
                  </a:cubicBezTo>
                  <a:cubicBezTo>
                    <a:pt x="54" y="180"/>
                    <a:pt x="54" y="180"/>
                    <a:pt x="54" y="180"/>
                  </a:cubicBezTo>
                  <a:cubicBezTo>
                    <a:pt x="52" y="187"/>
                    <a:pt x="52" y="187"/>
                    <a:pt x="52" y="187"/>
                  </a:cubicBezTo>
                  <a:cubicBezTo>
                    <a:pt x="53" y="186"/>
                    <a:pt x="53" y="183"/>
                    <a:pt x="53" y="181"/>
                  </a:cubicBezTo>
                  <a:cubicBezTo>
                    <a:pt x="51" y="173"/>
                    <a:pt x="51" y="173"/>
                    <a:pt x="51" y="173"/>
                  </a:cubicBezTo>
                  <a:cubicBezTo>
                    <a:pt x="49" y="180"/>
                    <a:pt x="49" y="180"/>
                    <a:pt x="49" y="180"/>
                  </a:cubicBezTo>
                  <a:cubicBezTo>
                    <a:pt x="49" y="179"/>
                    <a:pt x="49" y="178"/>
                    <a:pt x="49" y="177"/>
                  </a:cubicBezTo>
                  <a:cubicBezTo>
                    <a:pt x="49" y="179"/>
                    <a:pt x="49" y="179"/>
                    <a:pt x="49" y="179"/>
                  </a:cubicBezTo>
                  <a:cubicBezTo>
                    <a:pt x="49" y="177"/>
                    <a:pt x="48" y="168"/>
                    <a:pt x="48" y="167"/>
                  </a:cubicBezTo>
                  <a:cubicBezTo>
                    <a:pt x="48" y="167"/>
                    <a:pt x="48" y="167"/>
                    <a:pt x="48" y="167"/>
                  </a:cubicBezTo>
                  <a:cubicBezTo>
                    <a:pt x="48" y="167"/>
                    <a:pt x="48" y="167"/>
                    <a:pt x="48" y="167"/>
                  </a:cubicBezTo>
                  <a:cubicBezTo>
                    <a:pt x="46" y="174"/>
                    <a:pt x="46" y="174"/>
                    <a:pt x="46" y="174"/>
                  </a:cubicBezTo>
                  <a:cubicBezTo>
                    <a:pt x="47" y="171"/>
                    <a:pt x="46" y="167"/>
                    <a:pt x="45" y="164"/>
                  </a:cubicBezTo>
                  <a:cubicBezTo>
                    <a:pt x="44" y="171"/>
                    <a:pt x="41" y="180"/>
                    <a:pt x="41" y="180"/>
                  </a:cubicBezTo>
                  <a:cubicBezTo>
                    <a:pt x="41" y="173"/>
                    <a:pt x="41" y="173"/>
                    <a:pt x="41" y="173"/>
                  </a:cubicBezTo>
                  <a:cubicBezTo>
                    <a:pt x="40" y="174"/>
                    <a:pt x="40" y="174"/>
                    <a:pt x="40" y="174"/>
                  </a:cubicBezTo>
                  <a:cubicBezTo>
                    <a:pt x="39" y="157"/>
                    <a:pt x="39" y="157"/>
                    <a:pt x="39" y="157"/>
                  </a:cubicBezTo>
                  <a:cubicBezTo>
                    <a:pt x="38" y="163"/>
                    <a:pt x="33" y="171"/>
                    <a:pt x="33" y="171"/>
                  </a:cubicBezTo>
                  <a:cubicBezTo>
                    <a:pt x="35" y="151"/>
                    <a:pt x="35" y="151"/>
                    <a:pt x="35" y="151"/>
                  </a:cubicBezTo>
                  <a:cubicBezTo>
                    <a:pt x="30" y="157"/>
                    <a:pt x="30" y="157"/>
                    <a:pt x="30" y="157"/>
                  </a:cubicBezTo>
                  <a:cubicBezTo>
                    <a:pt x="32" y="155"/>
                    <a:pt x="33" y="153"/>
                    <a:pt x="33" y="151"/>
                  </a:cubicBezTo>
                  <a:cubicBezTo>
                    <a:pt x="28" y="157"/>
                    <a:pt x="28" y="157"/>
                    <a:pt x="28" y="157"/>
                  </a:cubicBezTo>
                  <a:cubicBezTo>
                    <a:pt x="29" y="155"/>
                    <a:pt x="30" y="153"/>
                    <a:pt x="31" y="150"/>
                  </a:cubicBezTo>
                  <a:cubicBezTo>
                    <a:pt x="28" y="155"/>
                    <a:pt x="21" y="158"/>
                    <a:pt x="21" y="158"/>
                  </a:cubicBezTo>
                  <a:cubicBezTo>
                    <a:pt x="23" y="157"/>
                    <a:pt x="25" y="154"/>
                    <a:pt x="26" y="151"/>
                  </a:cubicBezTo>
                  <a:cubicBezTo>
                    <a:pt x="21" y="155"/>
                    <a:pt x="16" y="159"/>
                    <a:pt x="16" y="159"/>
                  </a:cubicBezTo>
                  <a:cubicBezTo>
                    <a:pt x="19" y="156"/>
                    <a:pt x="22" y="150"/>
                    <a:pt x="24" y="144"/>
                  </a:cubicBezTo>
                  <a:cubicBezTo>
                    <a:pt x="18" y="147"/>
                    <a:pt x="10" y="147"/>
                    <a:pt x="10" y="147"/>
                  </a:cubicBezTo>
                  <a:cubicBezTo>
                    <a:pt x="18" y="144"/>
                    <a:pt x="23" y="141"/>
                    <a:pt x="27" y="135"/>
                  </a:cubicBezTo>
                  <a:cubicBezTo>
                    <a:pt x="28" y="133"/>
                    <a:pt x="28" y="132"/>
                    <a:pt x="28" y="132"/>
                  </a:cubicBezTo>
                  <a:cubicBezTo>
                    <a:pt x="23" y="143"/>
                    <a:pt x="0" y="143"/>
                    <a:pt x="0" y="143"/>
                  </a:cubicBezTo>
                  <a:cubicBezTo>
                    <a:pt x="27" y="133"/>
                    <a:pt x="30" y="120"/>
                    <a:pt x="47" y="67"/>
                  </a:cubicBezTo>
                  <a:cubicBezTo>
                    <a:pt x="68" y="0"/>
                    <a:pt x="154" y="0"/>
                    <a:pt x="175" y="67"/>
                  </a:cubicBezTo>
                  <a:close/>
                </a:path>
              </a:pathLst>
            </a:custGeom>
            <a:grpFill/>
            <a:ln>
              <a:solidFill>
                <a:schemeClr val="tx1"/>
              </a:solid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28" name="Freeform 21">
              <a:extLst>
                <a:ext uri="{FF2B5EF4-FFF2-40B4-BE49-F238E27FC236}">
                  <a16:creationId xmlns:a16="http://schemas.microsoft.com/office/drawing/2014/main" id="{AE75C397-6D24-9A4D-8198-C117F644FABE}"/>
                </a:ext>
              </a:extLst>
            </p:cNvPr>
            <p:cNvSpPr/>
            <p:nvPr/>
          </p:nvSpPr>
          <p:spPr bwMode="auto">
            <a:xfrm>
              <a:off x="4253970" y="3305177"/>
              <a:ext cx="324966" cy="559436"/>
            </a:xfrm>
            <a:custGeom>
              <a:avLst/>
              <a:gdLst>
                <a:gd name="T0" fmla="*/ 67 w 67"/>
                <a:gd name="T1" fmla="*/ 65 h 115"/>
                <a:gd name="T2" fmla="*/ 65 w 67"/>
                <a:gd name="T3" fmla="*/ 115 h 115"/>
                <a:gd name="T4" fmla="*/ 5 w 67"/>
                <a:gd name="T5" fmla="*/ 115 h 115"/>
                <a:gd name="T6" fmla="*/ 4 w 67"/>
                <a:gd name="T7" fmla="*/ 71 h 115"/>
                <a:gd name="T8" fmla="*/ 67 w 67"/>
                <a:gd name="T9" fmla="*/ 65 h 115"/>
              </a:gdLst>
              <a:ahLst/>
              <a:cxnLst>
                <a:cxn ang="0">
                  <a:pos x="T0" y="T1"/>
                </a:cxn>
                <a:cxn ang="0">
                  <a:pos x="T2" y="T3"/>
                </a:cxn>
                <a:cxn ang="0">
                  <a:pos x="T4" y="T5"/>
                </a:cxn>
                <a:cxn ang="0">
                  <a:pos x="T6" y="T7"/>
                </a:cxn>
                <a:cxn ang="0">
                  <a:pos x="T8" y="T9"/>
                </a:cxn>
              </a:cxnLst>
              <a:rect l="0" t="0" r="r" b="b"/>
              <a:pathLst>
                <a:path w="67" h="115">
                  <a:moveTo>
                    <a:pt x="67" y="65"/>
                  </a:moveTo>
                  <a:cubicBezTo>
                    <a:pt x="67" y="65"/>
                    <a:pt x="61" y="94"/>
                    <a:pt x="65" y="115"/>
                  </a:cubicBezTo>
                  <a:cubicBezTo>
                    <a:pt x="5" y="115"/>
                    <a:pt x="5" y="115"/>
                    <a:pt x="5" y="115"/>
                  </a:cubicBezTo>
                  <a:cubicBezTo>
                    <a:pt x="6" y="105"/>
                    <a:pt x="6" y="91"/>
                    <a:pt x="4" y="71"/>
                  </a:cubicBezTo>
                  <a:cubicBezTo>
                    <a:pt x="0" y="0"/>
                    <a:pt x="67" y="65"/>
                    <a:pt x="67" y="65"/>
                  </a:cubicBez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29" name="Freeform 23">
              <a:extLst>
                <a:ext uri="{FF2B5EF4-FFF2-40B4-BE49-F238E27FC236}">
                  <a16:creationId xmlns:a16="http://schemas.microsoft.com/office/drawing/2014/main" id="{8F6F83A2-F38C-6172-F458-4B3BF2B78E50}"/>
                </a:ext>
              </a:extLst>
            </p:cNvPr>
            <p:cNvSpPr/>
            <p:nvPr/>
          </p:nvSpPr>
          <p:spPr bwMode="auto">
            <a:xfrm>
              <a:off x="3887868" y="3782341"/>
              <a:ext cx="1081851" cy="526529"/>
            </a:xfrm>
            <a:custGeom>
              <a:avLst/>
              <a:gdLst>
                <a:gd name="T0" fmla="*/ 40 w 222"/>
                <a:gd name="T1" fmla="*/ 0 h 108"/>
                <a:gd name="T2" fmla="*/ 182 w 222"/>
                <a:gd name="T3" fmla="*/ 0 h 108"/>
                <a:gd name="T4" fmla="*/ 222 w 222"/>
                <a:gd name="T5" fmla="*/ 40 h 108"/>
                <a:gd name="T6" fmla="*/ 222 w 222"/>
                <a:gd name="T7" fmla="*/ 82 h 108"/>
                <a:gd name="T8" fmla="*/ 196 w 222"/>
                <a:gd name="T9" fmla="*/ 108 h 108"/>
                <a:gd name="T10" fmla="*/ 26 w 222"/>
                <a:gd name="T11" fmla="*/ 108 h 108"/>
                <a:gd name="T12" fmla="*/ 0 w 222"/>
                <a:gd name="T13" fmla="*/ 82 h 108"/>
                <a:gd name="T14" fmla="*/ 0 w 222"/>
                <a:gd name="T15" fmla="*/ 40 h 108"/>
                <a:gd name="T16" fmla="*/ 40 w 22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108">
                  <a:moveTo>
                    <a:pt x="40" y="0"/>
                  </a:moveTo>
                  <a:cubicBezTo>
                    <a:pt x="182" y="0"/>
                    <a:pt x="182" y="0"/>
                    <a:pt x="182" y="0"/>
                  </a:cubicBezTo>
                  <a:cubicBezTo>
                    <a:pt x="204" y="0"/>
                    <a:pt x="222" y="18"/>
                    <a:pt x="222" y="40"/>
                  </a:cubicBezTo>
                  <a:cubicBezTo>
                    <a:pt x="222" y="82"/>
                    <a:pt x="222" y="82"/>
                    <a:pt x="222" y="82"/>
                  </a:cubicBezTo>
                  <a:cubicBezTo>
                    <a:pt x="222" y="96"/>
                    <a:pt x="210" y="108"/>
                    <a:pt x="196" y="108"/>
                  </a:cubicBezTo>
                  <a:cubicBezTo>
                    <a:pt x="26" y="108"/>
                    <a:pt x="26" y="108"/>
                    <a:pt x="26" y="108"/>
                  </a:cubicBezTo>
                  <a:cubicBezTo>
                    <a:pt x="11" y="108"/>
                    <a:pt x="0" y="96"/>
                    <a:pt x="0" y="82"/>
                  </a:cubicBezTo>
                  <a:cubicBezTo>
                    <a:pt x="0" y="40"/>
                    <a:pt x="0" y="40"/>
                    <a:pt x="0" y="40"/>
                  </a:cubicBezTo>
                  <a:cubicBezTo>
                    <a:pt x="0" y="18"/>
                    <a:pt x="18" y="0"/>
                    <a:pt x="40" y="0"/>
                  </a:cubicBez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30" name="Freeform 24">
              <a:extLst>
                <a:ext uri="{FF2B5EF4-FFF2-40B4-BE49-F238E27FC236}">
                  <a16:creationId xmlns:a16="http://schemas.microsoft.com/office/drawing/2014/main" id="{0CF09C78-AFA4-472D-288D-998CF19F9044}"/>
                </a:ext>
              </a:extLst>
            </p:cNvPr>
            <p:cNvSpPr/>
            <p:nvPr/>
          </p:nvSpPr>
          <p:spPr bwMode="auto">
            <a:xfrm>
              <a:off x="4204609" y="3782341"/>
              <a:ext cx="448371" cy="370214"/>
            </a:xfrm>
            <a:custGeom>
              <a:avLst/>
              <a:gdLst>
                <a:gd name="T0" fmla="*/ 5 w 92"/>
                <a:gd name="T1" fmla="*/ 0 h 76"/>
                <a:gd name="T2" fmla="*/ 87 w 92"/>
                <a:gd name="T3" fmla="*/ 0 h 76"/>
                <a:gd name="T4" fmla="*/ 92 w 92"/>
                <a:gd name="T5" fmla="*/ 42 h 76"/>
                <a:gd name="T6" fmla="*/ 65 w 92"/>
                <a:gd name="T7" fmla="*/ 42 h 76"/>
                <a:gd name="T8" fmla="*/ 46 w 92"/>
                <a:gd name="T9" fmla="*/ 76 h 76"/>
                <a:gd name="T10" fmla="*/ 27 w 92"/>
                <a:gd name="T11" fmla="*/ 42 h 76"/>
                <a:gd name="T12" fmla="*/ 0 w 92"/>
                <a:gd name="T13" fmla="*/ 42 h 76"/>
                <a:gd name="T14" fmla="*/ 5 w 92"/>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6">
                  <a:moveTo>
                    <a:pt x="5" y="0"/>
                  </a:moveTo>
                  <a:cubicBezTo>
                    <a:pt x="31" y="0"/>
                    <a:pt x="63" y="0"/>
                    <a:pt x="87" y="0"/>
                  </a:cubicBezTo>
                  <a:cubicBezTo>
                    <a:pt x="92" y="42"/>
                    <a:pt x="92" y="42"/>
                    <a:pt x="92" y="42"/>
                  </a:cubicBezTo>
                  <a:cubicBezTo>
                    <a:pt x="65" y="42"/>
                    <a:pt x="65" y="42"/>
                    <a:pt x="65" y="42"/>
                  </a:cubicBezTo>
                  <a:cubicBezTo>
                    <a:pt x="46" y="76"/>
                    <a:pt x="46" y="76"/>
                    <a:pt x="46" y="76"/>
                  </a:cubicBezTo>
                  <a:cubicBezTo>
                    <a:pt x="27" y="42"/>
                    <a:pt x="27" y="42"/>
                    <a:pt x="27" y="42"/>
                  </a:cubicBezTo>
                  <a:cubicBezTo>
                    <a:pt x="0" y="42"/>
                    <a:pt x="0" y="42"/>
                    <a:pt x="0" y="42"/>
                  </a:cubicBezTo>
                  <a:lnTo>
                    <a:pt x="5" y="0"/>
                  </a:lnTo>
                  <a:close/>
                </a:path>
              </a:pathLst>
            </a:cu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31" name="Oval 25">
              <a:extLst>
                <a:ext uri="{FF2B5EF4-FFF2-40B4-BE49-F238E27FC236}">
                  <a16:creationId xmlns:a16="http://schemas.microsoft.com/office/drawing/2014/main" id="{C82CF6A2-91C0-4717-3C13-9E517F6EBD42}"/>
                </a:ext>
              </a:extLst>
            </p:cNvPr>
            <p:cNvSpPr>
              <a:spLocks noChangeArrowheads="1"/>
            </p:cNvSpPr>
            <p:nvPr/>
          </p:nvSpPr>
          <p:spPr bwMode="auto">
            <a:xfrm>
              <a:off x="4399999" y="3879009"/>
              <a:ext cx="53475" cy="49362"/>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32" name="Oval 26">
              <a:extLst>
                <a:ext uri="{FF2B5EF4-FFF2-40B4-BE49-F238E27FC236}">
                  <a16:creationId xmlns:a16="http://schemas.microsoft.com/office/drawing/2014/main" id="{DCF55BEA-E290-CAED-0270-6B608CC972AE}"/>
                </a:ext>
              </a:extLst>
            </p:cNvPr>
            <p:cNvSpPr>
              <a:spLocks noChangeArrowheads="1"/>
            </p:cNvSpPr>
            <p:nvPr/>
          </p:nvSpPr>
          <p:spPr bwMode="auto">
            <a:xfrm>
              <a:off x="4471986" y="3854329"/>
              <a:ext cx="45249" cy="45249"/>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33" name="Oval 27">
              <a:extLst>
                <a:ext uri="{FF2B5EF4-FFF2-40B4-BE49-F238E27FC236}">
                  <a16:creationId xmlns:a16="http://schemas.microsoft.com/office/drawing/2014/main" id="{52351CF8-19BA-A4DD-CF4F-1E88DF174056}"/>
                </a:ext>
              </a:extLst>
            </p:cNvPr>
            <p:cNvSpPr>
              <a:spLocks noChangeArrowheads="1"/>
            </p:cNvSpPr>
            <p:nvPr/>
          </p:nvSpPr>
          <p:spPr bwMode="auto">
            <a:xfrm>
              <a:off x="4531632" y="3817306"/>
              <a:ext cx="28794" cy="32908"/>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34" name="Oval 28">
              <a:extLst>
                <a:ext uri="{FF2B5EF4-FFF2-40B4-BE49-F238E27FC236}">
                  <a16:creationId xmlns:a16="http://schemas.microsoft.com/office/drawing/2014/main" id="{65597D48-0245-B689-C4AE-B479DBB3307E}"/>
                </a:ext>
              </a:extLst>
            </p:cNvPr>
            <p:cNvSpPr>
              <a:spLocks noChangeArrowheads="1"/>
            </p:cNvSpPr>
            <p:nvPr/>
          </p:nvSpPr>
          <p:spPr bwMode="auto">
            <a:xfrm>
              <a:off x="4336240" y="3854329"/>
              <a:ext cx="43192" cy="45249"/>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sp>
          <p:nvSpPr>
            <p:cNvPr id="35" name="Oval 29">
              <a:extLst>
                <a:ext uri="{FF2B5EF4-FFF2-40B4-BE49-F238E27FC236}">
                  <a16:creationId xmlns:a16="http://schemas.microsoft.com/office/drawing/2014/main" id="{143D6124-8CF3-A9AE-2094-0E0DF4089935}"/>
                </a:ext>
              </a:extLst>
            </p:cNvPr>
            <p:cNvSpPr>
              <a:spLocks noChangeArrowheads="1"/>
            </p:cNvSpPr>
            <p:nvPr/>
          </p:nvSpPr>
          <p:spPr bwMode="auto">
            <a:xfrm>
              <a:off x="4286878" y="3817306"/>
              <a:ext cx="34965" cy="32908"/>
            </a:xfrm>
            <a:prstGeom prst="ellipse">
              <a:avLst/>
            </a:prstGeom>
            <a:grpFill/>
            <a:ln>
              <a:noFill/>
            </a:ln>
          </p:spPr>
          <p:txBody>
            <a:bodyPr vert="horz" wrap="square" lIns="121883" tIns="60941" rIns="121883" bIns="60941" numCol="1" anchor="t" anchorCtr="0" compatLnSpc="1"/>
            <a:lstStyle/>
            <a:p>
              <a:endParaRPr lang="en-GB" sz="2400" noProof="0">
                <a:solidFill>
                  <a:prstClr val="black"/>
                </a:solidFill>
                <a:latin typeface="字魂36号-正文宋楷" panose="00000500000000000000" pitchFamily="2" charset="-122"/>
                <a:ea typeface="字魂36号-正文宋楷" panose="00000500000000000000" pitchFamily="2" charset="-122"/>
                <a:sym typeface="字魂36号-正文宋楷" panose="00000500000000000000" pitchFamily="2" charset="-122"/>
              </a:endParaRPr>
            </a:p>
          </p:txBody>
        </p:sp>
      </p:grpSp>
      <p:sp>
        <p:nvSpPr>
          <p:cNvPr id="36" name="TextBox 35">
            <a:extLst>
              <a:ext uri="{FF2B5EF4-FFF2-40B4-BE49-F238E27FC236}">
                <a16:creationId xmlns:a16="http://schemas.microsoft.com/office/drawing/2014/main" id="{3E5E73A1-4B8F-782D-F301-F4C98D073550}"/>
              </a:ext>
            </a:extLst>
          </p:cNvPr>
          <p:cNvSpPr txBox="1"/>
          <p:nvPr/>
        </p:nvSpPr>
        <p:spPr>
          <a:xfrm>
            <a:off x="2511659" y="5883300"/>
            <a:ext cx="743589" cy="338554"/>
          </a:xfrm>
          <a:prstGeom prst="rect">
            <a:avLst/>
          </a:prstGeom>
          <a:noFill/>
        </p:spPr>
        <p:txBody>
          <a:bodyPr wrap="square" rtlCol="0">
            <a:spAutoFit/>
          </a:bodyPr>
          <a:lstStyle/>
          <a:p>
            <a:r>
              <a:rPr lang="en-GB" sz="1600" noProof="0">
                <a:latin typeface="Poppins" panose="00000500000000000000" pitchFamily="2" charset="0"/>
                <a:cs typeface="Poppins" panose="00000500000000000000" pitchFamily="2" charset="0"/>
              </a:rPr>
              <a:t>Suchi</a:t>
            </a:r>
          </a:p>
        </p:txBody>
      </p:sp>
      <p:sp>
        <p:nvSpPr>
          <p:cNvPr id="38" name="TextBox 37">
            <a:extLst>
              <a:ext uri="{FF2B5EF4-FFF2-40B4-BE49-F238E27FC236}">
                <a16:creationId xmlns:a16="http://schemas.microsoft.com/office/drawing/2014/main" id="{2350CBFF-5484-5793-2ABE-3CFF9FD79A01}"/>
              </a:ext>
            </a:extLst>
          </p:cNvPr>
          <p:cNvSpPr txBox="1"/>
          <p:nvPr/>
        </p:nvSpPr>
        <p:spPr>
          <a:xfrm>
            <a:off x="4012816" y="5883300"/>
            <a:ext cx="1008021" cy="338554"/>
          </a:xfrm>
          <a:prstGeom prst="rect">
            <a:avLst/>
          </a:prstGeom>
          <a:noFill/>
        </p:spPr>
        <p:txBody>
          <a:bodyPr wrap="square" rtlCol="0">
            <a:spAutoFit/>
          </a:bodyPr>
          <a:lstStyle/>
          <a:p>
            <a:r>
              <a:rPr lang="en-GB" sz="1600" noProof="0">
                <a:latin typeface="Poppins" panose="00000500000000000000" pitchFamily="2" charset="0"/>
                <a:cs typeface="Poppins" panose="00000500000000000000" pitchFamily="2" charset="0"/>
              </a:rPr>
              <a:t>Priscilla</a:t>
            </a:r>
          </a:p>
        </p:txBody>
      </p:sp>
      <p:sp>
        <p:nvSpPr>
          <p:cNvPr id="39" name="TextBox 38">
            <a:extLst>
              <a:ext uri="{FF2B5EF4-FFF2-40B4-BE49-F238E27FC236}">
                <a16:creationId xmlns:a16="http://schemas.microsoft.com/office/drawing/2014/main" id="{27098DB8-861C-9082-5228-C3C1C78DEE96}"/>
              </a:ext>
            </a:extLst>
          </p:cNvPr>
          <p:cNvSpPr txBox="1"/>
          <p:nvPr/>
        </p:nvSpPr>
        <p:spPr>
          <a:xfrm>
            <a:off x="5714340" y="5874854"/>
            <a:ext cx="781168" cy="338554"/>
          </a:xfrm>
          <a:prstGeom prst="rect">
            <a:avLst/>
          </a:prstGeom>
          <a:noFill/>
        </p:spPr>
        <p:txBody>
          <a:bodyPr wrap="square" rtlCol="0">
            <a:spAutoFit/>
          </a:bodyPr>
          <a:lstStyle/>
          <a:p>
            <a:r>
              <a:rPr lang="en-GB" sz="1600" noProof="0">
                <a:latin typeface="Poppins" panose="00000500000000000000" pitchFamily="2" charset="0"/>
                <a:cs typeface="Poppins" panose="00000500000000000000" pitchFamily="2" charset="0"/>
              </a:rPr>
              <a:t>Alfred</a:t>
            </a:r>
          </a:p>
        </p:txBody>
      </p:sp>
      <p:sp>
        <p:nvSpPr>
          <p:cNvPr id="40" name="TextBox 39">
            <a:extLst>
              <a:ext uri="{FF2B5EF4-FFF2-40B4-BE49-F238E27FC236}">
                <a16:creationId xmlns:a16="http://schemas.microsoft.com/office/drawing/2014/main" id="{671BAC7E-2450-D986-25D5-526138523BB7}"/>
              </a:ext>
            </a:extLst>
          </p:cNvPr>
          <p:cNvSpPr txBox="1"/>
          <p:nvPr/>
        </p:nvSpPr>
        <p:spPr>
          <a:xfrm>
            <a:off x="7404903" y="5878747"/>
            <a:ext cx="972017" cy="338554"/>
          </a:xfrm>
          <a:prstGeom prst="rect">
            <a:avLst/>
          </a:prstGeom>
          <a:noFill/>
        </p:spPr>
        <p:txBody>
          <a:bodyPr wrap="square" rtlCol="0">
            <a:spAutoFit/>
          </a:bodyPr>
          <a:lstStyle/>
          <a:p>
            <a:r>
              <a:rPr lang="en-GB" sz="1600" noProof="0">
                <a:latin typeface="Poppins" panose="00000500000000000000" pitchFamily="2" charset="0"/>
                <a:cs typeface="Poppins" panose="00000500000000000000" pitchFamily="2" charset="0"/>
              </a:rPr>
              <a:t>Isabelle</a:t>
            </a:r>
          </a:p>
        </p:txBody>
      </p:sp>
      <p:sp>
        <p:nvSpPr>
          <p:cNvPr id="41" name="TextBox 40">
            <a:extLst>
              <a:ext uri="{FF2B5EF4-FFF2-40B4-BE49-F238E27FC236}">
                <a16:creationId xmlns:a16="http://schemas.microsoft.com/office/drawing/2014/main" id="{7C303EFF-3DEF-2937-748E-2F32517A795F}"/>
              </a:ext>
            </a:extLst>
          </p:cNvPr>
          <p:cNvSpPr txBox="1"/>
          <p:nvPr/>
        </p:nvSpPr>
        <p:spPr>
          <a:xfrm>
            <a:off x="8996387" y="5874854"/>
            <a:ext cx="1264149" cy="338554"/>
          </a:xfrm>
          <a:prstGeom prst="rect">
            <a:avLst/>
          </a:prstGeom>
          <a:noFill/>
        </p:spPr>
        <p:txBody>
          <a:bodyPr wrap="square" rtlCol="0">
            <a:spAutoFit/>
          </a:bodyPr>
          <a:lstStyle/>
          <a:p>
            <a:r>
              <a:rPr lang="en-GB" sz="1600" noProof="0" err="1">
                <a:latin typeface="Poppins" panose="00000500000000000000" pitchFamily="2" charset="0"/>
                <a:cs typeface="Poppins" panose="00000500000000000000" pitchFamily="2" charset="0"/>
              </a:rPr>
              <a:t>Napatchol</a:t>
            </a:r>
            <a:endParaRPr lang="en-GB" sz="1600" noProof="0">
              <a:latin typeface="Poppins" panose="00000500000000000000" pitchFamily="2" charset="0"/>
              <a:cs typeface="Poppins" panose="00000500000000000000" pitchFamily="2" charset="0"/>
            </a:endParaRPr>
          </a:p>
        </p:txBody>
      </p:sp>
      <p:sp>
        <p:nvSpPr>
          <p:cNvPr id="43" name="TextBox 42">
            <a:extLst>
              <a:ext uri="{FF2B5EF4-FFF2-40B4-BE49-F238E27FC236}">
                <a16:creationId xmlns:a16="http://schemas.microsoft.com/office/drawing/2014/main" id="{7BA8AF82-E099-52C4-801A-9C3A8E6F2C5D}"/>
              </a:ext>
            </a:extLst>
          </p:cNvPr>
          <p:cNvSpPr txBox="1"/>
          <p:nvPr/>
        </p:nvSpPr>
        <p:spPr>
          <a:xfrm>
            <a:off x="4806603" y="3733915"/>
            <a:ext cx="2901749" cy="523220"/>
          </a:xfrm>
          <a:prstGeom prst="rect">
            <a:avLst/>
          </a:prstGeom>
          <a:noFill/>
        </p:spPr>
        <p:txBody>
          <a:bodyPr wrap="square" rtlCol="0">
            <a:spAutoFit/>
          </a:bodyPr>
          <a:lstStyle/>
          <a:p>
            <a:pPr algn="ctr"/>
            <a:r>
              <a:rPr lang="en-GB" sz="2800" b="1" noProof="0">
                <a:solidFill>
                  <a:srgbClr val="1A4D29"/>
                </a:solidFill>
              </a:rPr>
              <a:t>GROUP P01</a:t>
            </a:r>
          </a:p>
        </p:txBody>
      </p:sp>
    </p:spTree>
    <p:extLst>
      <p:ext uri="{BB962C8B-B14F-4D97-AF65-F5344CB8AC3E}">
        <p14:creationId xmlns:p14="http://schemas.microsoft.com/office/powerpoint/2010/main" val="1298572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899D1-1BC0-49CB-FE09-B42FC20311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2CB4DF-ED20-C750-4C73-857F77E0ED7D}"/>
              </a:ext>
            </a:extLst>
          </p:cNvPr>
          <p:cNvSpPr>
            <a:spLocks noGrp="1"/>
          </p:cNvSpPr>
          <p:nvPr>
            <p:ph type="title"/>
          </p:nvPr>
        </p:nvSpPr>
        <p:spPr>
          <a:xfrm>
            <a:off x="131424" y="183898"/>
            <a:ext cx="9082149" cy="706447"/>
          </a:xfrm>
        </p:spPr>
        <p:txBody>
          <a:bodyPr>
            <a:normAutofit/>
          </a:bodyPr>
          <a:lstStyle/>
          <a:p>
            <a:r>
              <a:rPr lang="en-GB" noProof="0"/>
              <a:t>Architecture &amp; Performance</a:t>
            </a:r>
          </a:p>
        </p:txBody>
      </p:sp>
      <p:pic>
        <p:nvPicPr>
          <p:cNvPr id="1026" name="Picture 2">
            <a:extLst>
              <a:ext uri="{FF2B5EF4-FFF2-40B4-BE49-F238E27FC236}">
                <a16:creationId xmlns:a16="http://schemas.microsoft.com/office/drawing/2014/main" id="{9CC7BF04-77CB-9AC3-2AE9-81C7C61E5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21756"/>
            <a:ext cx="12192000" cy="2809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F43C0780-3682-120A-F2F3-79A3D2494EC7}"/>
              </a:ext>
            </a:extLst>
          </p:cNvPr>
          <p:cNvSpPr/>
          <p:nvPr/>
        </p:nvSpPr>
        <p:spPr>
          <a:xfrm>
            <a:off x="2274056" y="4393808"/>
            <a:ext cx="1071716" cy="8491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solidFill>
                  <a:srgbClr val="1A4D29"/>
                </a:solidFill>
              </a:rPr>
              <a:t>66%</a:t>
            </a:r>
          </a:p>
        </p:txBody>
      </p:sp>
      <p:sp>
        <p:nvSpPr>
          <p:cNvPr id="8" name="Rectangle: Rounded Corners 7">
            <a:extLst>
              <a:ext uri="{FF2B5EF4-FFF2-40B4-BE49-F238E27FC236}">
                <a16:creationId xmlns:a16="http://schemas.microsoft.com/office/drawing/2014/main" id="{439E2C55-434A-99AD-6340-928C71C31832}"/>
              </a:ext>
            </a:extLst>
          </p:cNvPr>
          <p:cNvSpPr/>
          <p:nvPr/>
        </p:nvSpPr>
        <p:spPr>
          <a:xfrm>
            <a:off x="2274056" y="5519099"/>
            <a:ext cx="1071716" cy="84910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a:solidFill>
                  <a:srgbClr val="1A4D29"/>
                </a:solidFill>
              </a:rPr>
              <a:t>1,562</a:t>
            </a:r>
          </a:p>
        </p:txBody>
      </p:sp>
      <p:graphicFrame>
        <p:nvGraphicFramePr>
          <p:cNvPr id="9" name="Table 8">
            <a:extLst>
              <a:ext uri="{FF2B5EF4-FFF2-40B4-BE49-F238E27FC236}">
                <a16:creationId xmlns:a16="http://schemas.microsoft.com/office/drawing/2014/main" id="{942FE753-7475-8B3B-975C-78584A90AD64}"/>
              </a:ext>
            </a:extLst>
          </p:cNvPr>
          <p:cNvGraphicFramePr>
            <a:graphicFrameLocks noGrp="1"/>
          </p:cNvGraphicFramePr>
          <p:nvPr>
            <p:extLst>
              <p:ext uri="{D42A27DB-BD31-4B8C-83A1-F6EECF244321}">
                <p14:modId xmlns:p14="http://schemas.microsoft.com/office/powerpoint/2010/main" val="3312407837"/>
              </p:ext>
            </p:extLst>
          </p:nvPr>
        </p:nvGraphicFramePr>
        <p:xfrm>
          <a:off x="4239344" y="4163042"/>
          <a:ext cx="5840652" cy="2392680"/>
        </p:xfrm>
        <a:graphic>
          <a:graphicData uri="http://schemas.openxmlformats.org/drawingml/2006/table">
            <a:tbl>
              <a:tblPr firstRow="1" bandRow="1">
                <a:tableStyleId>{69012ECD-51FC-41F1-AA8D-1B2483CD663E}</a:tableStyleId>
              </a:tblPr>
              <a:tblGrid>
                <a:gridCol w="2920326">
                  <a:extLst>
                    <a:ext uri="{9D8B030D-6E8A-4147-A177-3AD203B41FA5}">
                      <a16:colId xmlns:a16="http://schemas.microsoft.com/office/drawing/2014/main" val="2792841564"/>
                    </a:ext>
                  </a:extLst>
                </a:gridCol>
                <a:gridCol w="2920326">
                  <a:extLst>
                    <a:ext uri="{9D8B030D-6E8A-4147-A177-3AD203B41FA5}">
                      <a16:colId xmlns:a16="http://schemas.microsoft.com/office/drawing/2014/main" val="3367383417"/>
                    </a:ext>
                  </a:extLst>
                </a:gridCol>
              </a:tblGrid>
              <a:tr h="370840">
                <a:tc>
                  <a:txBody>
                    <a:bodyPr/>
                    <a:lstStyle/>
                    <a:p>
                      <a:r>
                        <a:rPr lang="en-US">
                          <a:latin typeface="Poppins" panose="00000500000000000000" pitchFamily="2" charset="0"/>
                          <a:cs typeface="Poppins" panose="00000500000000000000" pitchFamily="2" charset="0"/>
                        </a:rPr>
                        <a:t>Experiments</a:t>
                      </a:r>
                    </a:p>
                  </a:txBody>
                  <a:tcPr>
                    <a:lnR w="12700" cap="flat" cmpd="sng" algn="ctr">
                      <a:solidFill>
                        <a:schemeClr val="bg1"/>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Callbacks</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245536165"/>
                  </a:ext>
                </a:extLst>
              </a:tr>
              <a:tr h="370840">
                <a:tc>
                  <a:txBody>
                    <a:bodyPr/>
                    <a:lstStyle/>
                    <a:p>
                      <a:r>
                        <a:rPr lang="en-US">
                          <a:latin typeface="Poppins" panose="00000500000000000000" pitchFamily="2" charset="0"/>
                          <a:cs typeface="Poppins" panose="00000500000000000000" pitchFamily="2" charset="0"/>
                        </a:rPr>
                        <a:t>Different filters, kernel sizes, layers, optimizers</a:t>
                      </a:r>
                    </a:p>
                  </a:txBody>
                  <a:tcPr>
                    <a:lnR w="12700" cap="flat" cmpd="sng" algn="ctr">
                      <a:solidFill>
                        <a:srgbClr val="1A4D29"/>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EarlyStopping</a:t>
                      </a:r>
                    </a:p>
                  </a:txBody>
                  <a:tcPr>
                    <a:lnL w="12700" cap="flat" cmpd="sng" algn="ctr">
                      <a:solidFill>
                        <a:srgbClr val="1A4D29"/>
                      </a:solidFill>
                      <a:prstDash val="solid"/>
                      <a:round/>
                      <a:headEnd type="none" w="med" len="med"/>
                      <a:tailEnd type="none" w="med" len="med"/>
                    </a:lnL>
                  </a:tcPr>
                </a:tc>
                <a:extLst>
                  <a:ext uri="{0D108BD9-81ED-4DB2-BD59-A6C34878D82A}">
                    <a16:rowId xmlns:a16="http://schemas.microsoft.com/office/drawing/2014/main" val="600144137"/>
                  </a:ext>
                </a:extLst>
              </a:tr>
              <a:tr h="370840">
                <a:tc>
                  <a:txBody>
                    <a:bodyPr/>
                    <a:lstStyle/>
                    <a:p>
                      <a:r>
                        <a:rPr lang="en-US">
                          <a:latin typeface="Poppins" panose="00000500000000000000" pitchFamily="2" charset="0"/>
                          <a:cs typeface="Poppins" panose="00000500000000000000" pitchFamily="2" charset="0"/>
                        </a:rPr>
                        <a:t>Data Augmentation</a:t>
                      </a:r>
                    </a:p>
                  </a:txBody>
                  <a:tcPr>
                    <a:lnR w="12700" cap="flat" cmpd="sng" algn="ctr">
                      <a:solidFill>
                        <a:srgbClr val="1A4D29"/>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ReduceLROnPlateau</a:t>
                      </a:r>
                    </a:p>
                  </a:txBody>
                  <a:tcPr>
                    <a:lnL w="12700" cap="flat" cmpd="sng" algn="ctr">
                      <a:solidFill>
                        <a:srgbClr val="1A4D29"/>
                      </a:solidFill>
                      <a:prstDash val="solid"/>
                      <a:round/>
                      <a:headEnd type="none" w="med" len="med"/>
                      <a:tailEnd type="none" w="med" len="med"/>
                    </a:lnL>
                  </a:tcPr>
                </a:tc>
                <a:extLst>
                  <a:ext uri="{0D108BD9-81ED-4DB2-BD59-A6C34878D82A}">
                    <a16:rowId xmlns:a16="http://schemas.microsoft.com/office/drawing/2014/main" val="1327547896"/>
                  </a:ext>
                </a:extLst>
              </a:tr>
              <a:tr h="370840">
                <a:tc>
                  <a:txBody>
                    <a:bodyPr/>
                    <a:lstStyle/>
                    <a:p>
                      <a:r>
                        <a:rPr lang="en-US">
                          <a:latin typeface="Poppins" panose="00000500000000000000" pitchFamily="2" charset="0"/>
                          <a:cs typeface="Poppins" panose="00000500000000000000" pitchFamily="2" charset="0"/>
                        </a:rPr>
                        <a:t>Different Batch sizes and epochs</a:t>
                      </a:r>
                    </a:p>
                  </a:txBody>
                  <a:tcPr>
                    <a:lnR w="12700" cap="flat" cmpd="sng" algn="ctr">
                      <a:solidFill>
                        <a:srgbClr val="1A4D29"/>
                      </a:solidFill>
                      <a:prstDash val="solid"/>
                      <a:round/>
                      <a:headEnd type="none" w="med" len="med"/>
                      <a:tailEnd type="none" w="med" len="med"/>
                    </a:lnR>
                  </a:tcPr>
                </a:tc>
                <a:tc>
                  <a:txBody>
                    <a:bodyPr/>
                    <a:lstStyle/>
                    <a:p>
                      <a:endParaRPr lang="en-US">
                        <a:latin typeface="Poppins" panose="00000500000000000000" pitchFamily="2" charset="0"/>
                        <a:cs typeface="Poppins" panose="00000500000000000000" pitchFamily="2" charset="0"/>
                      </a:endParaRPr>
                    </a:p>
                  </a:txBody>
                  <a:tcPr>
                    <a:lnL w="12700" cap="flat" cmpd="sng" algn="ctr">
                      <a:solidFill>
                        <a:srgbClr val="1A4D29"/>
                      </a:solidFill>
                      <a:prstDash val="solid"/>
                      <a:round/>
                      <a:headEnd type="none" w="med" len="med"/>
                      <a:tailEnd type="none" w="med" len="med"/>
                    </a:lnL>
                  </a:tcPr>
                </a:tc>
                <a:extLst>
                  <a:ext uri="{0D108BD9-81ED-4DB2-BD59-A6C34878D82A}">
                    <a16:rowId xmlns:a16="http://schemas.microsoft.com/office/drawing/2014/main" val="2971286677"/>
                  </a:ext>
                </a:extLst>
              </a:tr>
              <a:tr h="370840">
                <a:tc>
                  <a:txBody>
                    <a:bodyPr/>
                    <a:lstStyle/>
                    <a:p>
                      <a:r>
                        <a:rPr lang="en-US">
                          <a:latin typeface="Poppins" panose="00000500000000000000" pitchFamily="2" charset="0"/>
                          <a:cs typeface="Poppins" panose="00000500000000000000" pitchFamily="2" charset="0"/>
                        </a:rPr>
                        <a:t>K-fold cross-validation</a:t>
                      </a:r>
                    </a:p>
                  </a:txBody>
                  <a:tcPr>
                    <a:lnR w="12700" cap="flat" cmpd="sng" algn="ctr">
                      <a:solidFill>
                        <a:srgbClr val="1A4D29"/>
                      </a:solidFill>
                      <a:prstDash val="solid"/>
                      <a:round/>
                      <a:headEnd type="none" w="med" len="med"/>
                      <a:tailEnd type="none" w="med" len="med"/>
                    </a:lnR>
                  </a:tcPr>
                </a:tc>
                <a:tc>
                  <a:txBody>
                    <a:bodyPr/>
                    <a:lstStyle/>
                    <a:p>
                      <a:endParaRPr lang="en-US">
                        <a:latin typeface="Poppins" panose="00000500000000000000" pitchFamily="2" charset="0"/>
                        <a:cs typeface="Poppins" panose="00000500000000000000" pitchFamily="2" charset="0"/>
                      </a:endParaRPr>
                    </a:p>
                  </a:txBody>
                  <a:tcPr>
                    <a:lnL w="12700" cap="flat" cmpd="sng" algn="ctr">
                      <a:solidFill>
                        <a:srgbClr val="1A4D29"/>
                      </a:solidFill>
                      <a:prstDash val="solid"/>
                      <a:round/>
                      <a:headEnd type="none" w="med" len="med"/>
                      <a:tailEnd type="none" w="med" len="med"/>
                    </a:lnL>
                  </a:tcPr>
                </a:tc>
                <a:extLst>
                  <a:ext uri="{0D108BD9-81ED-4DB2-BD59-A6C34878D82A}">
                    <a16:rowId xmlns:a16="http://schemas.microsoft.com/office/drawing/2014/main" val="938237958"/>
                  </a:ext>
                </a:extLst>
              </a:tr>
            </a:tbl>
          </a:graphicData>
        </a:graphic>
      </p:graphicFrame>
    </p:spTree>
    <p:extLst>
      <p:ext uri="{BB962C8B-B14F-4D97-AF65-F5344CB8AC3E}">
        <p14:creationId xmlns:p14="http://schemas.microsoft.com/office/powerpoint/2010/main" val="942964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86F66-F7EF-7D6E-F2B9-5A5EDA7E4C8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D5A0E05-F55F-3C69-DFE6-2702DBA857D1}"/>
              </a:ext>
            </a:extLst>
          </p:cNvPr>
          <p:cNvSpPr>
            <a:spLocks noGrp="1"/>
          </p:cNvSpPr>
          <p:nvPr>
            <p:ph type="body" sz="quarter" idx="13"/>
          </p:nvPr>
        </p:nvSpPr>
        <p:spPr/>
        <p:txBody>
          <a:bodyPr/>
          <a:lstStyle/>
          <a:p>
            <a:r>
              <a:rPr lang="en-GB" noProof="0"/>
              <a:t>InceptionV3</a:t>
            </a:r>
          </a:p>
        </p:txBody>
      </p:sp>
      <p:sp>
        <p:nvSpPr>
          <p:cNvPr id="3" name="Content Placeholder 2">
            <a:extLst>
              <a:ext uri="{FF2B5EF4-FFF2-40B4-BE49-F238E27FC236}">
                <a16:creationId xmlns:a16="http://schemas.microsoft.com/office/drawing/2014/main" id="{E4FA7D51-7357-2E9A-10C2-F76BC3B94519}"/>
              </a:ext>
            </a:extLst>
          </p:cNvPr>
          <p:cNvSpPr>
            <a:spLocks noGrp="1"/>
          </p:cNvSpPr>
          <p:nvPr>
            <p:ph sz="quarter" idx="17"/>
          </p:nvPr>
        </p:nvSpPr>
        <p:spPr/>
        <p:txBody>
          <a:bodyPr/>
          <a:lstStyle/>
          <a:p>
            <a:endParaRPr lang="en-GB" noProof="0"/>
          </a:p>
        </p:txBody>
      </p:sp>
      <p:sp>
        <p:nvSpPr>
          <p:cNvPr id="4" name="Text Placeholder 3">
            <a:extLst>
              <a:ext uri="{FF2B5EF4-FFF2-40B4-BE49-F238E27FC236}">
                <a16:creationId xmlns:a16="http://schemas.microsoft.com/office/drawing/2014/main" id="{CC64D4FA-1064-E983-E26A-68D746FE6CC0}"/>
              </a:ext>
            </a:extLst>
          </p:cNvPr>
          <p:cNvSpPr>
            <a:spLocks noGrp="1"/>
          </p:cNvSpPr>
          <p:nvPr>
            <p:ph type="body" sz="quarter" idx="18"/>
          </p:nvPr>
        </p:nvSpPr>
        <p:spPr>
          <a:xfrm>
            <a:off x="1089226" y="2336912"/>
            <a:ext cx="1317222" cy="962106"/>
          </a:xfrm>
        </p:spPr>
        <p:txBody>
          <a:bodyPr/>
          <a:lstStyle/>
          <a:p>
            <a:r>
              <a:rPr lang="en-GB" noProof="0"/>
              <a:t>04</a:t>
            </a:r>
          </a:p>
        </p:txBody>
      </p:sp>
    </p:spTree>
    <p:extLst>
      <p:ext uri="{BB962C8B-B14F-4D97-AF65-F5344CB8AC3E}">
        <p14:creationId xmlns:p14="http://schemas.microsoft.com/office/powerpoint/2010/main" val="3402743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8C16-776C-F7DB-C501-AD55BA243DF7}"/>
              </a:ext>
            </a:extLst>
          </p:cNvPr>
          <p:cNvSpPr txBox="1">
            <a:spLocks/>
          </p:cNvSpPr>
          <p:nvPr/>
        </p:nvSpPr>
        <p:spPr>
          <a:xfrm>
            <a:off x="213360" y="163252"/>
            <a:ext cx="3857897" cy="65314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noProof="0"/>
              <a:t>Architecture</a:t>
            </a:r>
            <a:endParaRPr lang="en-GB" sz="4800" b="1" noProof="0"/>
          </a:p>
        </p:txBody>
      </p:sp>
      <p:pic>
        <p:nvPicPr>
          <p:cNvPr id="1028" name="Picture 4" descr="Inception-v3 Explained | Papers With Code">
            <a:extLst>
              <a:ext uri="{FF2B5EF4-FFF2-40B4-BE49-F238E27FC236}">
                <a16:creationId xmlns:a16="http://schemas.microsoft.com/office/drawing/2014/main" id="{3058CA27-0DE6-AE1E-9007-002B7601D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309" y="489823"/>
            <a:ext cx="9408886" cy="36600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CBA759-2EE9-2A32-23F5-A41EE7856335}"/>
              </a:ext>
            </a:extLst>
          </p:cNvPr>
          <p:cNvSpPr txBox="1"/>
          <p:nvPr/>
        </p:nvSpPr>
        <p:spPr>
          <a:xfrm>
            <a:off x="504272" y="3995678"/>
            <a:ext cx="11183456" cy="258532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GB" b="1">
                <a:latin typeface="Poppins" panose="00000500000000000000" pitchFamily="2" charset="0"/>
                <a:cs typeface="Poppins" panose="00000500000000000000" pitchFamily="2" charset="0"/>
              </a:rPr>
              <a:t>Preprocessing: </a:t>
            </a:r>
            <a:r>
              <a:rPr lang="en-GB">
                <a:latin typeface="Poppins" panose="00000500000000000000" pitchFamily="2" charset="0"/>
                <a:cs typeface="Poppins" panose="00000500000000000000" pitchFamily="2" charset="0"/>
              </a:rPr>
              <a:t>Efficient loading with TensorFlow; images resized and normalised with InceptionV3 preprocessing. Augmentation (flipping, cropping, contrast, brightness, zoom) improves generalisation.</a:t>
            </a:r>
          </a:p>
          <a:p>
            <a:pPr marL="285750" indent="-285750">
              <a:buFont typeface="Arial" panose="020B0604020202020204" pitchFamily="34" charset="0"/>
              <a:buChar char="•"/>
            </a:pPr>
            <a:endParaRPr lang="en-GB">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GB" b="1">
                <a:latin typeface="Poppins" panose="00000500000000000000" pitchFamily="2" charset="0"/>
                <a:cs typeface="Poppins" panose="00000500000000000000" pitchFamily="2" charset="0"/>
              </a:rPr>
              <a:t>Model: </a:t>
            </a:r>
            <a:r>
              <a:rPr lang="en-GB">
                <a:latin typeface="Poppins" panose="00000500000000000000" pitchFamily="2" charset="0"/>
                <a:cs typeface="Poppins" panose="00000500000000000000" pitchFamily="2" charset="0"/>
              </a:rPr>
              <a:t>Pre-trained InceptionV3: </a:t>
            </a:r>
            <a:r>
              <a:rPr lang="en-GB" b="1">
                <a:solidFill>
                  <a:schemeClr val="accent2">
                    <a:lumMod val="50000"/>
                  </a:schemeClr>
                </a:solidFill>
                <a:latin typeface="Poppins" panose="00000500000000000000" pitchFamily="2" charset="0"/>
                <a:cs typeface="Poppins" panose="00000500000000000000" pitchFamily="2" charset="0"/>
              </a:rPr>
              <a:t>Global Average Pooling (GAP) layer → Dense (256, ReLU) → Dropout (0.5) → Softmax</a:t>
            </a:r>
          </a:p>
          <a:p>
            <a:pPr marL="285750" indent="-285750">
              <a:buFont typeface="Arial" panose="020B0604020202020204" pitchFamily="34" charset="0"/>
              <a:buChar char="•"/>
            </a:pPr>
            <a:endParaRPr lang="en-GB">
              <a:latin typeface="Poppins" panose="00000500000000000000" pitchFamily="2" charset="0"/>
              <a:cs typeface="Poppins" panose="00000500000000000000" pitchFamily="2" charset="0"/>
            </a:endParaRPr>
          </a:p>
          <a:p>
            <a:pPr marL="285750" indent="-285750">
              <a:buFont typeface="Arial" panose="020B0604020202020204" pitchFamily="34" charset="0"/>
              <a:buChar char="•"/>
            </a:pPr>
            <a:r>
              <a:rPr lang="en-GB" b="1">
                <a:latin typeface="Poppins" panose="00000500000000000000" pitchFamily="2" charset="0"/>
                <a:cs typeface="Poppins" panose="00000500000000000000" pitchFamily="2" charset="0"/>
              </a:rPr>
              <a:t>Training:</a:t>
            </a:r>
            <a:r>
              <a:rPr lang="en-GB">
                <a:latin typeface="Poppins" panose="00000500000000000000" pitchFamily="2" charset="0"/>
                <a:cs typeface="Poppins" panose="00000500000000000000" pitchFamily="2" charset="0"/>
              </a:rPr>
              <a:t> Base model frozen initially (Adam, early stopping, scheduling). Fine-tuning: last layers unfrozen (first 200 frozen).</a:t>
            </a:r>
          </a:p>
        </p:txBody>
      </p:sp>
    </p:spTree>
    <p:extLst>
      <p:ext uri="{BB962C8B-B14F-4D97-AF65-F5344CB8AC3E}">
        <p14:creationId xmlns:p14="http://schemas.microsoft.com/office/powerpoint/2010/main" val="684220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1C69-E978-33D4-3DDD-216DA8ED4C43}"/>
              </a:ext>
            </a:extLst>
          </p:cNvPr>
          <p:cNvSpPr txBox="1">
            <a:spLocks/>
          </p:cNvSpPr>
          <p:nvPr/>
        </p:nvSpPr>
        <p:spPr>
          <a:xfrm>
            <a:off x="8044543" y="134348"/>
            <a:ext cx="4010297" cy="59499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noProof="0"/>
              <a:t>Performance</a:t>
            </a:r>
          </a:p>
        </p:txBody>
      </p:sp>
      <p:pic>
        <p:nvPicPr>
          <p:cNvPr id="6" name="Picture 5">
            <a:extLst>
              <a:ext uri="{FF2B5EF4-FFF2-40B4-BE49-F238E27FC236}">
                <a16:creationId xmlns:a16="http://schemas.microsoft.com/office/drawing/2014/main" id="{511A85D6-914A-EAAF-B93A-1C43F510323F}"/>
              </a:ext>
            </a:extLst>
          </p:cNvPr>
          <p:cNvPicPr>
            <a:picLocks noChangeAspect="1"/>
          </p:cNvPicPr>
          <p:nvPr/>
        </p:nvPicPr>
        <p:blipFill>
          <a:blip r:embed="rId2"/>
          <a:srcRect r="50205"/>
          <a:stretch/>
        </p:blipFill>
        <p:spPr>
          <a:xfrm>
            <a:off x="264159" y="975361"/>
            <a:ext cx="3180081" cy="2819716"/>
          </a:xfrm>
          <a:prstGeom prst="rect">
            <a:avLst/>
          </a:prstGeom>
        </p:spPr>
      </p:pic>
      <p:pic>
        <p:nvPicPr>
          <p:cNvPr id="7" name="Picture 6">
            <a:extLst>
              <a:ext uri="{FF2B5EF4-FFF2-40B4-BE49-F238E27FC236}">
                <a16:creationId xmlns:a16="http://schemas.microsoft.com/office/drawing/2014/main" id="{17A0F951-9B8C-01C3-BD7E-4758B8EB00A6}"/>
              </a:ext>
            </a:extLst>
          </p:cNvPr>
          <p:cNvPicPr>
            <a:picLocks noChangeAspect="1"/>
          </p:cNvPicPr>
          <p:nvPr/>
        </p:nvPicPr>
        <p:blipFill>
          <a:blip r:embed="rId2"/>
          <a:srcRect l="50205"/>
          <a:stretch/>
        </p:blipFill>
        <p:spPr>
          <a:xfrm>
            <a:off x="264158" y="3795077"/>
            <a:ext cx="3180082" cy="2819717"/>
          </a:xfrm>
          <a:prstGeom prst="rect">
            <a:avLst/>
          </a:prstGeom>
        </p:spPr>
      </p:pic>
      <p:sp>
        <p:nvSpPr>
          <p:cNvPr id="10" name="TextBox 9">
            <a:extLst>
              <a:ext uri="{FF2B5EF4-FFF2-40B4-BE49-F238E27FC236}">
                <a16:creationId xmlns:a16="http://schemas.microsoft.com/office/drawing/2014/main" id="{2ED9C11F-B14A-C9FE-B1C8-5CFA95CF3054}"/>
              </a:ext>
            </a:extLst>
          </p:cNvPr>
          <p:cNvSpPr txBox="1"/>
          <p:nvPr/>
        </p:nvSpPr>
        <p:spPr>
          <a:xfrm>
            <a:off x="3794760" y="1242409"/>
            <a:ext cx="8260080" cy="5076774"/>
          </a:xfrm>
          <a:prstGeom prst="rect">
            <a:avLst/>
          </a:prstGeom>
          <a:noFill/>
        </p:spPr>
        <p:txBody>
          <a:bodyPr wrap="square" lIns="91440" tIns="45720" rIns="91440" bIns="45720" anchor="t">
            <a:spAutoFit/>
          </a:bodyPr>
          <a:lstStyle/>
          <a:p>
            <a:pPr>
              <a:lnSpc>
                <a:spcPct val="150000"/>
              </a:lnSpc>
              <a:buNone/>
            </a:pPr>
            <a:r>
              <a:rPr lang="en-GB" b="1">
                <a:latin typeface="Poppins" panose="00000500000000000000" pitchFamily="2" charset="0"/>
                <a:cs typeface="Poppins" panose="00000500000000000000" pitchFamily="2" charset="0"/>
              </a:rPr>
              <a:t>Runtime Performance:</a:t>
            </a:r>
          </a:p>
          <a:p>
            <a:pPr>
              <a:lnSpc>
                <a:spcPct val="150000"/>
              </a:lnSpc>
              <a:buFont typeface="Arial" panose="020B0604020202020204" pitchFamily="34" charset="0"/>
              <a:buChar char="•"/>
            </a:pPr>
            <a:r>
              <a:rPr lang="en-GB">
                <a:latin typeface="Poppins" panose="00000500000000000000" pitchFamily="2" charset="0"/>
                <a:cs typeface="Poppins" panose="00000500000000000000" pitchFamily="2" charset="0"/>
              </a:rPr>
              <a:t> Trained on Google </a:t>
            </a:r>
            <a:r>
              <a:rPr lang="en-GB" err="1">
                <a:latin typeface="Poppins" panose="00000500000000000000" pitchFamily="2" charset="0"/>
                <a:cs typeface="Poppins" panose="00000500000000000000" pitchFamily="2" charset="0"/>
              </a:rPr>
              <a:t>Colab</a:t>
            </a:r>
            <a:r>
              <a:rPr lang="en-GB">
                <a:latin typeface="Poppins" panose="00000500000000000000" pitchFamily="2" charset="0"/>
                <a:cs typeface="Poppins" panose="00000500000000000000" pitchFamily="2" charset="0"/>
              </a:rPr>
              <a:t> (A100 GPU)</a:t>
            </a:r>
          </a:p>
          <a:p>
            <a:pPr>
              <a:lnSpc>
                <a:spcPct val="150000"/>
              </a:lnSpc>
              <a:buFont typeface="Arial" panose="020B0604020202020204" pitchFamily="34" charset="0"/>
              <a:buChar char="•"/>
            </a:pPr>
            <a:r>
              <a:rPr lang="en-GB">
                <a:latin typeface="Poppins" panose="00000500000000000000" pitchFamily="2" charset="0"/>
                <a:cs typeface="Poppins" panose="00000500000000000000" pitchFamily="2" charset="0"/>
              </a:rPr>
              <a:t> </a:t>
            </a:r>
            <a:r>
              <a:rPr lang="en-GB" b="1">
                <a:latin typeface="Poppins" panose="00000500000000000000" pitchFamily="2" charset="0"/>
                <a:cs typeface="Poppins" panose="00000500000000000000" pitchFamily="2" charset="0"/>
              </a:rPr>
              <a:t>Total training time: ~4h 20m</a:t>
            </a:r>
            <a:endParaRPr lang="en-GB">
              <a:latin typeface="Poppins" panose="00000500000000000000" pitchFamily="2" charset="0"/>
              <a:cs typeface="Poppins" panose="00000500000000000000" pitchFamily="2" charset="0"/>
            </a:endParaRPr>
          </a:p>
          <a:p>
            <a:pPr>
              <a:lnSpc>
                <a:spcPct val="150000"/>
              </a:lnSpc>
              <a:buNone/>
            </a:pPr>
            <a:endParaRPr lang="en-GB" b="1">
              <a:latin typeface="Poppins" panose="00000500000000000000" pitchFamily="2" charset="0"/>
              <a:cs typeface="Poppins" panose="00000500000000000000" pitchFamily="2" charset="0"/>
            </a:endParaRPr>
          </a:p>
          <a:p>
            <a:pPr>
              <a:lnSpc>
                <a:spcPct val="150000"/>
              </a:lnSpc>
              <a:buNone/>
            </a:pPr>
            <a:r>
              <a:rPr lang="en-GB" b="1">
                <a:latin typeface="Poppins" panose="00000500000000000000" pitchFamily="2" charset="0"/>
                <a:cs typeface="Poppins" panose="00000500000000000000" pitchFamily="2" charset="0"/>
              </a:rPr>
              <a:t>Evaluation Metrics:</a:t>
            </a:r>
          </a:p>
          <a:p>
            <a:pPr>
              <a:lnSpc>
                <a:spcPct val="150000"/>
              </a:lnSpc>
              <a:buFont typeface="Arial" panose="020B0604020202020204" pitchFamily="34" charset="0"/>
              <a:buChar char="•"/>
            </a:pPr>
            <a:r>
              <a:rPr lang="en-GB" b="1">
                <a:latin typeface="Poppins" panose="00000500000000000000" pitchFamily="2" charset="0"/>
                <a:cs typeface="Poppins" panose="00000500000000000000" pitchFamily="2" charset="0"/>
              </a:rPr>
              <a:t> Test Accuracy:</a:t>
            </a:r>
            <a:r>
              <a:rPr lang="en-GB">
                <a:latin typeface="Poppins" panose="00000500000000000000" pitchFamily="2" charset="0"/>
                <a:cs typeface="Poppins" panose="00000500000000000000" pitchFamily="2" charset="0"/>
              </a:rPr>
              <a:t> </a:t>
            </a:r>
            <a:r>
              <a:rPr lang="en-GB" b="1">
                <a:latin typeface="Poppins" panose="00000500000000000000" pitchFamily="2" charset="0"/>
                <a:cs typeface="Poppins" panose="00000500000000000000" pitchFamily="2" charset="0"/>
              </a:rPr>
              <a:t>76.63%</a:t>
            </a:r>
            <a:endParaRPr lang="en-GB">
              <a:latin typeface="Poppins" panose="00000500000000000000" pitchFamily="2" charset="0"/>
              <a:cs typeface="Poppins" panose="00000500000000000000" pitchFamily="2" charset="0"/>
            </a:endParaRPr>
          </a:p>
          <a:p>
            <a:pPr>
              <a:lnSpc>
                <a:spcPct val="150000"/>
              </a:lnSpc>
              <a:buFont typeface="Arial" panose="020B0604020202020204" pitchFamily="34" charset="0"/>
              <a:buChar char="•"/>
            </a:pPr>
            <a:r>
              <a:rPr lang="en-GB" b="1">
                <a:latin typeface="Poppins" panose="00000500000000000000" pitchFamily="2" charset="0"/>
                <a:cs typeface="Poppins" panose="00000500000000000000" pitchFamily="2" charset="0"/>
              </a:rPr>
              <a:t> Test Loss:</a:t>
            </a:r>
            <a:r>
              <a:rPr lang="en-GB">
                <a:latin typeface="Poppins" panose="00000500000000000000" pitchFamily="2" charset="0"/>
                <a:cs typeface="Poppins" panose="00000500000000000000" pitchFamily="2" charset="0"/>
              </a:rPr>
              <a:t> </a:t>
            </a:r>
            <a:r>
              <a:rPr lang="en-GB" b="1">
                <a:latin typeface="Poppins" panose="00000500000000000000" pitchFamily="2" charset="0"/>
                <a:cs typeface="Poppins" panose="00000500000000000000" pitchFamily="2" charset="0"/>
              </a:rPr>
              <a:t>0.93</a:t>
            </a:r>
            <a:r>
              <a:rPr lang="en-GB">
                <a:latin typeface="Poppins" panose="00000500000000000000" pitchFamily="2" charset="0"/>
                <a:cs typeface="Poppins" panose="00000500000000000000" pitchFamily="2" charset="0"/>
              </a:rPr>
              <a:t>, reduced by </a:t>
            </a:r>
            <a:r>
              <a:rPr lang="en-GB" b="1">
                <a:latin typeface="Poppins" panose="00000500000000000000" pitchFamily="2" charset="0"/>
                <a:cs typeface="Poppins" panose="00000500000000000000" pitchFamily="2" charset="0"/>
              </a:rPr>
              <a:t>36%</a:t>
            </a:r>
            <a:r>
              <a:rPr lang="en-GB">
                <a:latin typeface="Poppins" panose="00000500000000000000" pitchFamily="2" charset="0"/>
                <a:cs typeface="Poppins" panose="00000500000000000000" pitchFamily="2" charset="0"/>
              </a:rPr>
              <a:t> with fine-tuning</a:t>
            </a:r>
          </a:p>
          <a:p>
            <a:pPr>
              <a:lnSpc>
                <a:spcPct val="150000"/>
              </a:lnSpc>
              <a:buFont typeface="Arial" panose="020B0604020202020204" pitchFamily="34" charset="0"/>
              <a:buChar char="•"/>
            </a:pPr>
            <a:endParaRPr lang="en-GB">
              <a:latin typeface="Poppins" panose="00000500000000000000" pitchFamily="2" charset="0"/>
              <a:cs typeface="Poppins" panose="00000500000000000000" pitchFamily="2" charset="0"/>
            </a:endParaRPr>
          </a:p>
          <a:p>
            <a:pPr>
              <a:lnSpc>
                <a:spcPct val="150000"/>
              </a:lnSpc>
            </a:pPr>
            <a:r>
              <a:rPr lang="en-GB" b="1">
                <a:latin typeface="Poppins" panose="00000500000000000000" pitchFamily="2" charset="0"/>
                <a:cs typeface="Poppins" panose="00000500000000000000" pitchFamily="2" charset="0"/>
              </a:rPr>
              <a:t>Further Improvements:</a:t>
            </a:r>
          </a:p>
          <a:p>
            <a:pPr>
              <a:lnSpc>
                <a:spcPct val="150000"/>
              </a:lnSpc>
              <a:buFont typeface="Arial" panose="020B0604020202020204" pitchFamily="34" charset="0"/>
              <a:buChar char="•"/>
            </a:pPr>
            <a:r>
              <a:rPr lang="en-GB">
                <a:latin typeface="Poppins" panose="00000500000000000000" pitchFamily="2" charset="0"/>
                <a:cs typeface="Poppins" panose="00000500000000000000" pitchFamily="2" charset="0"/>
              </a:rPr>
              <a:t> Advanced data augmentation, attention mechanisms, and </a:t>
            </a:r>
            <a:r>
              <a:rPr lang="en-US">
                <a:latin typeface="Poppins" panose="00000500000000000000" pitchFamily="2" charset="0"/>
                <a:cs typeface="Poppins" panose="00000500000000000000" pitchFamily="2" charset="0"/>
              </a:rPr>
              <a:t>hybrid models (CNN-transformers) to enhance feature extraction</a:t>
            </a:r>
            <a:endParaRPr lang="en-GB">
              <a:latin typeface="Poppins" panose="00000500000000000000" pitchFamily="2" charset="0"/>
              <a:cs typeface="Poppins" panose="00000500000000000000" pitchFamily="2" charset="0"/>
            </a:endParaRPr>
          </a:p>
          <a:p>
            <a:pPr marL="342900" indent="-342900">
              <a:lnSpc>
                <a:spcPct val="150000"/>
              </a:lnSpc>
              <a:buFont typeface="Arial" panose="020B0604020202020204" pitchFamily="34" charset="0"/>
              <a:buChar char="•"/>
            </a:pPr>
            <a:endParaRPr lang="en-GB" sz="2000"/>
          </a:p>
        </p:txBody>
      </p:sp>
    </p:spTree>
    <p:extLst>
      <p:ext uri="{BB962C8B-B14F-4D97-AF65-F5344CB8AC3E}">
        <p14:creationId xmlns:p14="http://schemas.microsoft.com/office/powerpoint/2010/main" val="101730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F0843-D076-5A52-EA60-126C8138ACC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A5C7FB1-9370-1A46-02BE-93B0AC877AC0}"/>
              </a:ext>
            </a:extLst>
          </p:cNvPr>
          <p:cNvSpPr>
            <a:spLocks noGrp="1"/>
          </p:cNvSpPr>
          <p:nvPr>
            <p:ph type="body" sz="quarter" idx="13"/>
          </p:nvPr>
        </p:nvSpPr>
        <p:spPr>
          <a:xfrm>
            <a:off x="838200" y="3810700"/>
            <a:ext cx="6131560" cy="731870"/>
          </a:xfrm>
        </p:spPr>
        <p:txBody>
          <a:bodyPr/>
          <a:lstStyle/>
          <a:p>
            <a:r>
              <a:rPr lang="en-GB" noProof="0"/>
              <a:t>EfficientNetV2B2</a:t>
            </a:r>
          </a:p>
        </p:txBody>
      </p:sp>
      <p:sp>
        <p:nvSpPr>
          <p:cNvPr id="3" name="Content Placeholder 2">
            <a:extLst>
              <a:ext uri="{FF2B5EF4-FFF2-40B4-BE49-F238E27FC236}">
                <a16:creationId xmlns:a16="http://schemas.microsoft.com/office/drawing/2014/main" id="{F380DD52-7EDA-2F7F-FB27-84BE9C39083E}"/>
              </a:ext>
            </a:extLst>
          </p:cNvPr>
          <p:cNvSpPr>
            <a:spLocks noGrp="1"/>
          </p:cNvSpPr>
          <p:nvPr>
            <p:ph sz="quarter" idx="17"/>
          </p:nvPr>
        </p:nvSpPr>
        <p:spPr/>
        <p:txBody>
          <a:bodyPr/>
          <a:lstStyle/>
          <a:p>
            <a:endParaRPr lang="en-GB" noProof="0"/>
          </a:p>
        </p:txBody>
      </p:sp>
      <p:sp>
        <p:nvSpPr>
          <p:cNvPr id="4" name="Text Placeholder 3">
            <a:extLst>
              <a:ext uri="{FF2B5EF4-FFF2-40B4-BE49-F238E27FC236}">
                <a16:creationId xmlns:a16="http://schemas.microsoft.com/office/drawing/2014/main" id="{FA0DBD3A-EB3F-4975-CDD3-DEF3B6A92E0F}"/>
              </a:ext>
            </a:extLst>
          </p:cNvPr>
          <p:cNvSpPr>
            <a:spLocks noGrp="1"/>
          </p:cNvSpPr>
          <p:nvPr>
            <p:ph type="body" sz="quarter" idx="18"/>
          </p:nvPr>
        </p:nvSpPr>
        <p:spPr>
          <a:xfrm>
            <a:off x="1089226" y="2336912"/>
            <a:ext cx="1317222" cy="962106"/>
          </a:xfrm>
        </p:spPr>
        <p:txBody>
          <a:bodyPr/>
          <a:lstStyle/>
          <a:p>
            <a:r>
              <a:rPr lang="en-GB" noProof="0"/>
              <a:t>05</a:t>
            </a:r>
          </a:p>
        </p:txBody>
      </p:sp>
    </p:spTree>
    <p:extLst>
      <p:ext uri="{BB962C8B-B14F-4D97-AF65-F5344CB8AC3E}">
        <p14:creationId xmlns:p14="http://schemas.microsoft.com/office/powerpoint/2010/main" val="2370821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30B5-5C44-DEAB-8D22-2991F4FAD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D0CA63-526E-F0AC-6751-C27442D1AF50}"/>
              </a:ext>
            </a:extLst>
          </p:cNvPr>
          <p:cNvSpPr txBox="1">
            <a:spLocks/>
          </p:cNvSpPr>
          <p:nvPr/>
        </p:nvSpPr>
        <p:spPr>
          <a:xfrm>
            <a:off x="142107" y="159923"/>
            <a:ext cx="7789152" cy="613186"/>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noProof="0"/>
              <a:t>Architecture &amp; Processing</a:t>
            </a:r>
            <a:endParaRPr lang="en-GB" sz="4800" b="1" noProof="0"/>
          </a:p>
        </p:txBody>
      </p:sp>
      <p:pic>
        <p:nvPicPr>
          <p:cNvPr id="4" name="Picture 3" descr="A diagram of a diagram&#10;&#10;AI-generated content may be incorrect.">
            <a:extLst>
              <a:ext uri="{FF2B5EF4-FFF2-40B4-BE49-F238E27FC236}">
                <a16:creationId xmlns:a16="http://schemas.microsoft.com/office/drawing/2014/main" id="{06FD2694-3358-5AB1-7C39-7C260D5D6C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6674" y="1808930"/>
            <a:ext cx="4348423" cy="3440556"/>
          </a:xfrm>
          <a:prstGeom prst="rect">
            <a:avLst/>
          </a:prstGeom>
          <a:noFill/>
          <a:ln>
            <a:noFill/>
          </a:ln>
        </p:spPr>
      </p:pic>
      <p:pic>
        <p:nvPicPr>
          <p:cNvPr id="3" name="Picture 2" descr="A diagram of a multicolored rectangular object&#10;&#10;AI-generated content may be incorrect.">
            <a:extLst>
              <a:ext uri="{FF2B5EF4-FFF2-40B4-BE49-F238E27FC236}">
                <a16:creationId xmlns:a16="http://schemas.microsoft.com/office/drawing/2014/main" id="{6D4F3085-7D1A-A9B9-31CD-B751AF45C39B}"/>
              </a:ext>
            </a:extLst>
          </p:cNvPr>
          <p:cNvPicPr>
            <a:picLocks noChangeAspect="1"/>
          </p:cNvPicPr>
          <p:nvPr/>
        </p:nvPicPr>
        <p:blipFill>
          <a:blip r:embed="rId4" cstate="print">
            <a:extLst>
              <a:ext uri="{28A0092B-C50C-407E-A947-70E740481C1C}">
                <a14:useLocalDpi xmlns:a14="http://schemas.microsoft.com/office/drawing/2010/main" val="0"/>
              </a:ext>
            </a:extLst>
          </a:blip>
          <a:srcRect t="4974" b="3636"/>
          <a:stretch/>
        </p:blipFill>
        <p:spPr bwMode="auto">
          <a:xfrm>
            <a:off x="142107" y="983342"/>
            <a:ext cx="3148405" cy="5733143"/>
          </a:xfrm>
          <a:prstGeom prst="rect">
            <a:avLst/>
          </a:prstGeom>
          <a:noFill/>
          <a:ln>
            <a:noFill/>
          </a:ln>
        </p:spPr>
      </p:pic>
      <p:sp>
        <p:nvSpPr>
          <p:cNvPr id="8" name="TextBox 7">
            <a:extLst>
              <a:ext uri="{FF2B5EF4-FFF2-40B4-BE49-F238E27FC236}">
                <a16:creationId xmlns:a16="http://schemas.microsoft.com/office/drawing/2014/main" id="{9BF61A52-A353-A64F-A705-4BD8CA1FAA2C}"/>
              </a:ext>
            </a:extLst>
          </p:cNvPr>
          <p:cNvSpPr txBox="1"/>
          <p:nvPr/>
        </p:nvSpPr>
        <p:spPr>
          <a:xfrm>
            <a:off x="3996341" y="5283552"/>
            <a:ext cx="3229089" cy="292772"/>
          </a:xfrm>
          <a:prstGeom prst="rect">
            <a:avLst/>
          </a:prstGeom>
          <a:noFill/>
        </p:spPr>
        <p:txBody>
          <a:bodyPr wrap="square" rtlCol="0">
            <a:spAutoFit/>
          </a:bodyPr>
          <a:lstStyle/>
          <a:p>
            <a:pPr algn="ctr">
              <a:lnSpc>
                <a:spcPct val="115000"/>
              </a:lnSpc>
              <a:spcAft>
                <a:spcPts val="800"/>
              </a:spcAft>
            </a:pPr>
            <a:r>
              <a:rPr lang="en-US" sz="1200" i="1" err="1">
                <a:solidFill>
                  <a:srgbClr val="16559E"/>
                </a:solidFill>
                <a:effectLst/>
                <a:latin typeface="Times New Roman" panose="02020603050405020304" pitchFamily="18" charset="0"/>
                <a:ea typeface="Aptos" panose="020B0004020202020204" pitchFamily="34" charset="0"/>
                <a:cs typeface="Arial" panose="020B0604020202020204" pitchFamily="34" charset="0"/>
              </a:rPr>
              <a:t>MBConv</a:t>
            </a:r>
            <a:r>
              <a:rPr lang="en-US" sz="1200" i="1">
                <a:solidFill>
                  <a:srgbClr val="16559E"/>
                </a:solidFill>
                <a:effectLst/>
                <a:latin typeface="Times New Roman" panose="02020603050405020304" pitchFamily="18" charset="0"/>
                <a:ea typeface="Aptos" panose="020B0004020202020204" pitchFamily="34" charset="0"/>
                <a:cs typeface="Arial" panose="020B0604020202020204" pitchFamily="34" charset="0"/>
              </a:rPr>
              <a:t> and Fused-</a:t>
            </a:r>
            <a:r>
              <a:rPr lang="en-US" sz="1200" i="1" err="1">
                <a:solidFill>
                  <a:srgbClr val="16559E"/>
                </a:solidFill>
                <a:effectLst/>
                <a:latin typeface="Times New Roman" panose="02020603050405020304" pitchFamily="18" charset="0"/>
                <a:ea typeface="Aptos" panose="020B0004020202020204" pitchFamily="34" charset="0"/>
                <a:cs typeface="Arial" panose="020B0604020202020204" pitchFamily="34" charset="0"/>
              </a:rPr>
              <a:t>MBConv</a:t>
            </a:r>
            <a:r>
              <a:rPr lang="en-US" sz="1200" i="1">
                <a:solidFill>
                  <a:srgbClr val="16559E"/>
                </a:solidFill>
                <a:effectLst/>
                <a:latin typeface="Times New Roman" panose="02020603050405020304" pitchFamily="18" charset="0"/>
                <a:ea typeface="Aptos" panose="020B0004020202020204" pitchFamily="34" charset="0"/>
                <a:cs typeface="Arial" panose="020B0604020202020204" pitchFamily="34" charset="0"/>
              </a:rPr>
              <a:t> (Tan and Le, 2021)</a:t>
            </a:r>
            <a:endParaRPr lang="en-TH" sz="1200">
              <a:effectLst/>
              <a:latin typeface="Aptos" panose="020B0004020202020204" pitchFamily="34" charset="0"/>
              <a:ea typeface="Aptos" panose="020B00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55CD89D-A1A7-724E-E5F4-01316136C3BD}"/>
              </a:ext>
            </a:extLst>
          </p:cNvPr>
          <p:cNvSpPr txBox="1"/>
          <p:nvPr/>
        </p:nvSpPr>
        <p:spPr>
          <a:xfrm>
            <a:off x="7931259" y="895258"/>
            <a:ext cx="4012504" cy="5909310"/>
          </a:xfrm>
          <a:prstGeom prst="rect">
            <a:avLst/>
          </a:prstGeom>
          <a:noFill/>
        </p:spPr>
        <p:txBody>
          <a:bodyPr wrap="square" rtlCol="0">
            <a:spAutoFit/>
          </a:bodyPr>
          <a:lstStyle/>
          <a:p>
            <a:r>
              <a:rPr lang="en-US" sz="1400" b="1">
                <a:latin typeface="Poppins" pitchFamily="2" charset="77"/>
                <a:cs typeface="Poppins" pitchFamily="2" charset="77"/>
              </a:rPr>
              <a:t>Fully Connected &amp; Output Layers</a:t>
            </a:r>
          </a:p>
          <a:p>
            <a:pPr marL="742950" lvl="1" indent="-285750">
              <a:buFontTx/>
              <a:buChar char="-"/>
            </a:pPr>
            <a:r>
              <a:rPr lang="en-US" sz="1400">
                <a:latin typeface="Poppins" pitchFamily="2" charset="77"/>
                <a:cs typeface="Poppins" pitchFamily="2" charset="77"/>
              </a:rPr>
              <a:t>GlobalAveragePooling2D</a:t>
            </a:r>
          </a:p>
          <a:p>
            <a:pPr marL="742950" lvl="1" indent="-285750">
              <a:buFontTx/>
              <a:buChar char="-"/>
            </a:pPr>
            <a:r>
              <a:rPr lang="en-US" sz="1400">
                <a:latin typeface="Poppins" pitchFamily="2" charset="77"/>
                <a:cs typeface="Poppins" pitchFamily="2" charset="77"/>
              </a:rPr>
              <a:t>Dropout</a:t>
            </a:r>
          </a:p>
          <a:p>
            <a:pPr marL="742950" lvl="1" indent="-285750">
              <a:buFontTx/>
              <a:buChar char="-"/>
            </a:pPr>
            <a:r>
              <a:rPr lang="en-US" sz="1400">
                <a:latin typeface="Poppins" pitchFamily="2" charset="77"/>
                <a:cs typeface="Poppins" pitchFamily="2" charset="77"/>
              </a:rPr>
              <a:t>Activation function: </a:t>
            </a:r>
          </a:p>
          <a:p>
            <a:pPr marL="1200150" lvl="2" indent="-285750">
              <a:buFontTx/>
              <a:buChar char="-"/>
            </a:pPr>
            <a:r>
              <a:rPr lang="en-US" sz="1400" err="1">
                <a:latin typeface="Poppins" pitchFamily="2" charset="77"/>
                <a:cs typeface="Poppins" pitchFamily="2" charset="77"/>
              </a:rPr>
              <a:t>Relu</a:t>
            </a:r>
            <a:endParaRPr lang="en-US" sz="1400">
              <a:latin typeface="Poppins" pitchFamily="2" charset="77"/>
              <a:cs typeface="Poppins" pitchFamily="2" charset="77"/>
            </a:endParaRPr>
          </a:p>
          <a:p>
            <a:pPr marL="1200150" lvl="2" indent="-285750">
              <a:buFontTx/>
              <a:buChar char="-"/>
            </a:pPr>
            <a:r>
              <a:rPr lang="en-US" sz="1400" err="1">
                <a:latin typeface="Poppins" pitchFamily="2" charset="77"/>
                <a:cs typeface="Poppins" pitchFamily="2" charset="77"/>
              </a:rPr>
              <a:t>softmax</a:t>
            </a:r>
            <a:endParaRPr lang="en-US" sz="1400">
              <a:latin typeface="Poppins" pitchFamily="2" charset="77"/>
              <a:cs typeface="Poppins" pitchFamily="2" charset="77"/>
            </a:endParaRPr>
          </a:p>
          <a:p>
            <a:r>
              <a:rPr lang="en-US" sz="1400" b="1">
                <a:latin typeface="Poppins" pitchFamily="2" charset="77"/>
                <a:cs typeface="Poppins" pitchFamily="2" charset="77"/>
              </a:rPr>
              <a:t>C</a:t>
            </a:r>
            <a:r>
              <a:rPr lang="en-TH" sz="1400" b="1">
                <a:latin typeface="Poppins" pitchFamily="2" charset="77"/>
                <a:cs typeface="Poppins" pitchFamily="2" charset="77"/>
              </a:rPr>
              <a:t>omp</a:t>
            </a:r>
            <a:r>
              <a:rPr lang="en-US" sz="1400" b="1">
                <a:latin typeface="Poppins" pitchFamily="2" charset="77"/>
                <a:cs typeface="Poppins" pitchFamily="2" charset="77"/>
              </a:rPr>
              <a:t>il</a:t>
            </a:r>
            <a:r>
              <a:rPr lang="en-TH" sz="1400" b="1">
                <a:latin typeface="Poppins" pitchFamily="2" charset="77"/>
                <a:cs typeface="Poppins" pitchFamily="2" charset="77"/>
              </a:rPr>
              <a:t>e</a:t>
            </a:r>
          </a:p>
          <a:p>
            <a:pPr marL="742950" lvl="1" indent="-285750">
              <a:buFontTx/>
              <a:buChar char="-"/>
            </a:pPr>
            <a:r>
              <a:rPr lang="en-US" sz="1400">
                <a:latin typeface="Poppins" pitchFamily="2" charset="77"/>
                <a:cs typeface="Poppins" pitchFamily="2" charset="77"/>
              </a:rPr>
              <a:t>L</a:t>
            </a:r>
            <a:r>
              <a:rPr lang="en-TH" sz="1400">
                <a:latin typeface="Poppins" pitchFamily="2" charset="77"/>
                <a:cs typeface="Poppins" pitchFamily="2" charset="77"/>
              </a:rPr>
              <a:t>oss function: </a:t>
            </a:r>
            <a:r>
              <a:rPr lang="en-US" sz="1400" err="1">
                <a:latin typeface="Poppins" pitchFamily="2" charset="77"/>
                <a:cs typeface="Poppins" pitchFamily="2" charset="77"/>
              </a:rPr>
              <a:t>sparse_categorical_crossentropy</a:t>
            </a:r>
            <a:endParaRPr lang="en-TH" sz="1400">
              <a:latin typeface="Poppins" pitchFamily="2" charset="77"/>
              <a:cs typeface="Poppins" pitchFamily="2" charset="77"/>
            </a:endParaRPr>
          </a:p>
          <a:p>
            <a:r>
              <a:rPr lang="en-TH" sz="1400" b="1">
                <a:latin typeface="Poppins" pitchFamily="2" charset="77"/>
                <a:cs typeface="Poppins" pitchFamily="2" charset="77"/>
              </a:rPr>
              <a:t>Pre-processing input</a:t>
            </a:r>
          </a:p>
          <a:p>
            <a:pPr marL="742950" lvl="1" indent="-285750">
              <a:buFontTx/>
              <a:buChar char="-"/>
            </a:pPr>
            <a:r>
              <a:rPr lang="en-US" sz="1400">
                <a:latin typeface="Poppins" pitchFamily="2" charset="77"/>
                <a:cs typeface="Poppins" pitchFamily="2" charset="77"/>
              </a:rPr>
              <a:t>Resize to 260 by 260</a:t>
            </a:r>
          </a:p>
          <a:p>
            <a:pPr marL="742950" lvl="1" indent="-285750">
              <a:buFontTx/>
              <a:buChar char="-"/>
            </a:pPr>
            <a:r>
              <a:rPr lang="en-US" sz="1400">
                <a:latin typeface="Poppins" pitchFamily="2" charset="77"/>
                <a:cs typeface="Poppins" pitchFamily="2" charset="77"/>
              </a:rPr>
              <a:t>Normalize </a:t>
            </a:r>
          </a:p>
          <a:p>
            <a:pPr marL="742950" lvl="1" indent="-285750">
              <a:buFontTx/>
              <a:buChar char="-"/>
            </a:pPr>
            <a:r>
              <a:rPr lang="en-US" sz="1400">
                <a:latin typeface="Poppins" pitchFamily="2" charset="77"/>
                <a:cs typeface="Poppins" pitchFamily="2" charset="77"/>
              </a:rPr>
              <a:t>Augment</a:t>
            </a:r>
          </a:p>
          <a:p>
            <a:pPr marL="1200150" lvl="2" indent="-285750">
              <a:buFontTx/>
              <a:buChar char="-"/>
            </a:pPr>
            <a:r>
              <a:rPr lang="en-US" sz="1400">
                <a:latin typeface="Poppins" pitchFamily="2" charset="77"/>
                <a:cs typeface="Poppins" pitchFamily="2" charset="77"/>
              </a:rPr>
              <a:t>Flipping</a:t>
            </a:r>
          </a:p>
          <a:p>
            <a:pPr marL="1200150" lvl="2" indent="-285750">
              <a:buFontTx/>
              <a:buChar char="-"/>
            </a:pPr>
            <a:r>
              <a:rPr lang="en-US" sz="1400">
                <a:latin typeface="Poppins" pitchFamily="2" charset="77"/>
                <a:cs typeface="Poppins" pitchFamily="2" charset="77"/>
              </a:rPr>
              <a:t>Brightness</a:t>
            </a:r>
          </a:p>
          <a:p>
            <a:pPr marL="1200150" lvl="2" indent="-285750">
              <a:buFontTx/>
              <a:buChar char="-"/>
            </a:pPr>
            <a:r>
              <a:rPr lang="en-US" sz="1400">
                <a:latin typeface="Poppins" pitchFamily="2" charset="77"/>
                <a:cs typeface="Poppins" pitchFamily="2" charset="77"/>
              </a:rPr>
              <a:t>Contrast</a:t>
            </a:r>
            <a:endParaRPr lang="en-TH" sz="1400">
              <a:latin typeface="Poppins" pitchFamily="2" charset="77"/>
              <a:cs typeface="Poppins" pitchFamily="2" charset="77"/>
            </a:endParaRPr>
          </a:p>
          <a:p>
            <a:pPr marL="1200150" lvl="2" indent="-285750">
              <a:buFontTx/>
              <a:buChar char="-"/>
            </a:pPr>
            <a:r>
              <a:rPr lang="en-US" sz="1400">
                <a:latin typeface="Poppins" pitchFamily="2" charset="77"/>
                <a:cs typeface="Poppins" pitchFamily="2" charset="77"/>
              </a:rPr>
              <a:t>Saturation</a:t>
            </a:r>
            <a:endParaRPr lang="en-TH" sz="1400">
              <a:latin typeface="Poppins" pitchFamily="2" charset="77"/>
              <a:cs typeface="Poppins" pitchFamily="2" charset="77"/>
            </a:endParaRPr>
          </a:p>
          <a:p>
            <a:r>
              <a:rPr lang="en-TH" sz="1400" b="1">
                <a:latin typeface="Poppins" pitchFamily="2" charset="77"/>
                <a:cs typeface="Poppins" pitchFamily="2" charset="77"/>
              </a:rPr>
              <a:t>Training</a:t>
            </a:r>
          </a:p>
          <a:p>
            <a:pPr marL="742950" lvl="1" indent="-285750">
              <a:buFontTx/>
              <a:buChar char="-"/>
            </a:pPr>
            <a:r>
              <a:rPr lang="en-US" sz="1400">
                <a:latin typeface="Poppins" pitchFamily="2" charset="77"/>
                <a:cs typeface="Poppins" pitchFamily="2" charset="77"/>
              </a:rPr>
              <a:t>Variable</a:t>
            </a:r>
          </a:p>
          <a:p>
            <a:pPr marL="1200150" lvl="2" indent="-285750">
              <a:buFontTx/>
              <a:buChar char="-"/>
            </a:pPr>
            <a:r>
              <a:rPr lang="en-US" sz="1400">
                <a:latin typeface="Poppins" pitchFamily="2" charset="77"/>
                <a:cs typeface="Poppins" pitchFamily="2" charset="77"/>
              </a:rPr>
              <a:t>BATCH_SIZE = 128</a:t>
            </a:r>
          </a:p>
          <a:p>
            <a:pPr marL="1200150" lvl="2" indent="-285750">
              <a:buFontTx/>
              <a:buChar char="-"/>
            </a:pPr>
            <a:r>
              <a:rPr lang="en-US" sz="1400">
                <a:latin typeface="Poppins" pitchFamily="2" charset="77"/>
                <a:cs typeface="Poppins" pitchFamily="2" charset="77"/>
              </a:rPr>
              <a:t>EPOCHES = 100</a:t>
            </a:r>
          </a:p>
          <a:p>
            <a:pPr marL="742950" lvl="1" indent="-285750">
              <a:buFontTx/>
              <a:buChar char="-"/>
            </a:pPr>
            <a:r>
              <a:rPr lang="en-US" sz="1400">
                <a:latin typeface="Poppins" pitchFamily="2" charset="77"/>
                <a:cs typeface="Poppins" pitchFamily="2" charset="77"/>
              </a:rPr>
              <a:t>Callback function</a:t>
            </a:r>
          </a:p>
          <a:p>
            <a:pPr marL="1200150" lvl="2" indent="-285750">
              <a:buFontTx/>
              <a:buChar char="-"/>
            </a:pPr>
            <a:r>
              <a:rPr lang="en-US" sz="1400">
                <a:latin typeface="Poppins" pitchFamily="2" charset="77"/>
                <a:cs typeface="Poppins" pitchFamily="2" charset="77"/>
              </a:rPr>
              <a:t>Early stopping</a:t>
            </a:r>
          </a:p>
          <a:p>
            <a:pPr marL="1200150" lvl="2" indent="-285750">
              <a:buFontTx/>
              <a:buChar char="-"/>
            </a:pPr>
            <a:r>
              <a:rPr lang="en-US" sz="1400">
                <a:latin typeface="Poppins" pitchFamily="2" charset="77"/>
                <a:cs typeface="Poppins" pitchFamily="2" charset="77"/>
              </a:rPr>
              <a:t>Learning rate scheduler</a:t>
            </a:r>
          </a:p>
          <a:p>
            <a:pPr lvl="1"/>
            <a:endParaRPr lang="en-TH" sz="1400">
              <a:latin typeface="Poppins" pitchFamily="2" charset="77"/>
              <a:cs typeface="Poppins" pitchFamily="2" charset="77"/>
            </a:endParaRPr>
          </a:p>
          <a:p>
            <a:r>
              <a:rPr lang="en-TH" sz="1400" b="1">
                <a:latin typeface="Poppins" pitchFamily="2" charset="77"/>
                <a:cs typeface="Poppins" pitchFamily="2" charset="77"/>
              </a:rPr>
              <a:t>Fine-tuning: </a:t>
            </a:r>
            <a:r>
              <a:rPr lang="en-TH" sz="1400">
                <a:latin typeface="Poppins" pitchFamily="2" charset="77"/>
                <a:cs typeface="Poppins" pitchFamily="2" charset="77"/>
              </a:rPr>
              <a:t>unfreezing all layers.</a:t>
            </a:r>
          </a:p>
        </p:txBody>
      </p:sp>
    </p:spTree>
    <p:extLst>
      <p:ext uri="{BB962C8B-B14F-4D97-AF65-F5344CB8AC3E}">
        <p14:creationId xmlns:p14="http://schemas.microsoft.com/office/powerpoint/2010/main" val="2546007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39EDC-C479-3521-2817-A4A4FF9347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2D802-E01C-DBFE-AE18-3212D42FF7E9}"/>
              </a:ext>
            </a:extLst>
          </p:cNvPr>
          <p:cNvSpPr txBox="1">
            <a:spLocks/>
          </p:cNvSpPr>
          <p:nvPr/>
        </p:nvSpPr>
        <p:spPr>
          <a:xfrm>
            <a:off x="462280" y="243206"/>
            <a:ext cx="3968206" cy="602291"/>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t>P</a:t>
            </a:r>
            <a:r>
              <a:rPr lang="en-GB" sz="4000" b="1" err="1"/>
              <a:t>erformance</a:t>
            </a:r>
            <a:endParaRPr lang="en-GB" sz="4000" b="1" noProof="0"/>
          </a:p>
        </p:txBody>
      </p:sp>
      <p:sp>
        <p:nvSpPr>
          <p:cNvPr id="8" name="TextBox 7">
            <a:extLst>
              <a:ext uri="{FF2B5EF4-FFF2-40B4-BE49-F238E27FC236}">
                <a16:creationId xmlns:a16="http://schemas.microsoft.com/office/drawing/2014/main" id="{4FFF3EEC-4F23-F7CC-C678-B63F7B6C7ECA}"/>
              </a:ext>
            </a:extLst>
          </p:cNvPr>
          <p:cNvSpPr txBox="1"/>
          <p:nvPr/>
        </p:nvSpPr>
        <p:spPr>
          <a:xfrm>
            <a:off x="7321544" y="845497"/>
            <a:ext cx="4712970" cy="1304203"/>
          </a:xfrm>
          <a:prstGeom prst="rect">
            <a:avLst/>
          </a:prstGeom>
          <a:noFill/>
        </p:spPr>
        <p:txBody>
          <a:bodyPr wrap="square">
            <a:spAutoFit/>
          </a:bodyPr>
          <a:lstStyle/>
          <a:p>
            <a:pPr>
              <a:lnSpc>
                <a:spcPct val="150000"/>
              </a:lnSpc>
              <a:buNone/>
            </a:pPr>
            <a:r>
              <a:rPr lang="en-GB" b="1">
                <a:latin typeface="Poppins" panose="00000500000000000000" pitchFamily="2" charset="0"/>
                <a:cs typeface="Poppins" panose="00000500000000000000" pitchFamily="2" charset="0"/>
              </a:rPr>
              <a:t>Runtime Performance:</a:t>
            </a:r>
          </a:p>
          <a:p>
            <a:pPr>
              <a:lnSpc>
                <a:spcPct val="150000"/>
              </a:lnSpc>
              <a:buFont typeface="Arial" panose="020B0604020202020204" pitchFamily="34" charset="0"/>
              <a:buChar char="•"/>
            </a:pPr>
            <a:r>
              <a:rPr lang="en-GB">
                <a:latin typeface="Poppins" panose="00000500000000000000" pitchFamily="2" charset="0"/>
                <a:cs typeface="Poppins" panose="00000500000000000000" pitchFamily="2" charset="0"/>
              </a:rPr>
              <a:t> Trained on Google </a:t>
            </a:r>
            <a:r>
              <a:rPr lang="en-GB" err="1">
                <a:latin typeface="Poppins" panose="00000500000000000000" pitchFamily="2" charset="0"/>
                <a:cs typeface="Poppins" panose="00000500000000000000" pitchFamily="2" charset="0"/>
              </a:rPr>
              <a:t>Colab</a:t>
            </a:r>
            <a:r>
              <a:rPr lang="en-GB">
                <a:latin typeface="Poppins" panose="00000500000000000000" pitchFamily="2" charset="0"/>
                <a:cs typeface="Poppins" panose="00000500000000000000" pitchFamily="2" charset="0"/>
              </a:rPr>
              <a:t> (A100 GPU)</a:t>
            </a:r>
          </a:p>
          <a:p>
            <a:pPr>
              <a:lnSpc>
                <a:spcPct val="150000"/>
              </a:lnSpc>
              <a:buFont typeface="Arial" panose="020B0604020202020204" pitchFamily="34" charset="0"/>
              <a:buChar char="•"/>
            </a:pPr>
            <a:r>
              <a:rPr lang="en-GB">
                <a:latin typeface="Poppins" panose="00000500000000000000" pitchFamily="2" charset="0"/>
                <a:cs typeface="Poppins" panose="00000500000000000000" pitchFamily="2" charset="0"/>
              </a:rPr>
              <a:t> </a:t>
            </a:r>
            <a:r>
              <a:rPr lang="en-GB" b="1">
                <a:latin typeface="Poppins" panose="00000500000000000000" pitchFamily="2" charset="0"/>
                <a:cs typeface="Poppins" panose="00000500000000000000" pitchFamily="2" charset="0"/>
              </a:rPr>
              <a:t>Total training time: ~4h 53m</a:t>
            </a:r>
            <a:endParaRPr lang="en-GB">
              <a:latin typeface="Poppins" panose="00000500000000000000" pitchFamily="2" charset="0"/>
              <a:cs typeface="Poppins" panose="00000500000000000000" pitchFamily="2" charset="0"/>
            </a:endParaRPr>
          </a:p>
        </p:txBody>
      </p:sp>
      <p:sp>
        <p:nvSpPr>
          <p:cNvPr id="14" name="TextBox 13">
            <a:extLst>
              <a:ext uri="{FF2B5EF4-FFF2-40B4-BE49-F238E27FC236}">
                <a16:creationId xmlns:a16="http://schemas.microsoft.com/office/drawing/2014/main" id="{CB5CCF6B-49ED-2C02-D883-7D166A0F5B94}"/>
              </a:ext>
            </a:extLst>
          </p:cNvPr>
          <p:cNvSpPr txBox="1"/>
          <p:nvPr/>
        </p:nvSpPr>
        <p:spPr>
          <a:xfrm>
            <a:off x="7321544" y="2550988"/>
            <a:ext cx="4712971" cy="2031325"/>
          </a:xfrm>
          <a:prstGeom prst="rect">
            <a:avLst/>
          </a:prstGeom>
          <a:noFill/>
        </p:spPr>
        <p:txBody>
          <a:bodyPr wrap="square" rtlCol="0">
            <a:spAutoFit/>
          </a:bodyPr>
          <a:lstStyle/>
          <a:p>
            <a:pPr>
              <a:lnSpc>
                <a:spcPct val="150000"/>
              </a:lnSpc>
              <a:buNone/>
            </a:pPr>
            <a:r>
              <a:rPr lang="en-GB" b="1">
                <a:latin typeface="Poppins" panose="00000500000000000000" pitchFamily="2" charset="0"/>
                <a:cs typeface="Poppins" panose="00000500000000000000" pitchFamily="2" charset="0"/>
              </a:rPr>
              <a:t>Evaluation Metrics:</a:t>
            </a:r>
          </a:p>
          <a:p>
            <a:pPr>
              <a:lnSpc>
                <a:spcPct val="150000"/>
              </a:lnSpc>
              <a:buFont typeface="Arial" panose="020B0604020202020204" pitchFamily="34" charset="0"/>
              <a:buChar char="•"/>
            </a:pPr>
            <a:r>
              <a:rPr lang="en-GB" b="1">
                <a:latin typeface="Poppins" panose="00000500000000000000" pitchFamily="2" charset="0"/>
                <a:cs typeface="Poppins" panose="00000500000000000000" pitchFamily="2" charset="0"/>
              </a:rPr>
              <a:t> Test Accuracy:</a:t>
            </a:r>
            <a:r>
              <a:rPr lang="en-GB">
                <a:latin typeface="Poppins" panose="00000500000000000000" pitchFamily="2" charset="0"/>
                <a:cs typeface="Poppins" panose="00000500000000000000" pitchFamily="2" charset="0"/>
              </a:rPr>
              <a:t> </a:t>
            </a:r>
            <a:r>
              <a:rPr lang="en-GB" b="1">
                <a:latin typeface="Poppins" panose="00000500000000000000" pitchFamily="2" charset="0"/>
                <a:cs typeface="Poppins" panose="00000500000000000000" pitchFamily="2" charset="0"/>
              </a:rPr>
              <a:t>76.76%</a:t>
            </a:r>
          </a:p>
          <a:p>
            <a:pPr>
              <a:lnSpc>
                <a:spcPct val="150000"/>
              </a:lnSpc>
              <a:buFont typeface="Arial" panose="020B0604020202020204" pitchFamily="34" charset="0"/>
              <a:buChar char="•"/>
            </a:pPr>
            <a:r>
              <a:rPr lang="en-GB" b="1">
                <a:latin typeface="Poppins" panose="00000500000000000000" pitchFamily="2" charset="0"/>
                <a:cs typeface="Poppins" panose="00000500000000000000" pitchFamily="2" charset="0"/>
              </a:rPr>
              <a:t> Test Loss:</a:t>
            </a:r>
            <a:r>
              <a:rPr lang="en-GB">
                <a:latin typeface="Poppins" panose="00000500000000000000" pitchFamily="2" charset="0"/>
                <a:cs typeface="Poppins" panose="00000500000000000000" pitchFamily="2" charset="0"/>
              </a:rPr>
              <a:t> </a:t>
            </a:r>
            <a:r>
              <a:rPr lang="en-GB" b="1">
                <a:latin typeface="Poppins" panose="00000500000000000000" pitchFamily="2" charset="0"/>
                <a:cs typeface="Poppins" panose="00000500000000000000" pitchFamily="2" charset="0"/>
              </a:rPr>
              <a:t>1.32</a:t>
            </a:r>
            <a:r>
              <a:rPr lang="en-GB">
                <a:latin typeface="Poppins" panose="00000500000000000000" pitchFamily="2" charset="0"/>
                <a:cs typeface="Poppins" panose="00000500000000000000" pitchFamily="2" charset="0"/>
              </a:rPr>
              <a:t>, reduced by </a:t>
            </a:r>
            <a:r>
              <a:rPr lang="en-GB" b="1">
                <a:latin typeface="Poppins" panose="00000500000000000000" pitchFamily="2" charset="0"/>
                <a:cs typeface="Poppins" panose="00000500000000000000" pitchFamily="2" charset="0"/>
              </a:rPr>
              <a:t>32.58%</a:t>
            </a:r>
            <a:r>
              <a:rPr lang="en-GB">
                <a:latin typeface="Poppins" panose="00000500000000000000" pitchFamily="2" charset="0"/>
                <a:cs typeface="Poppins" panose="00000500000000000000" pitchFamily="2" charset="0"/>
              </a:rPr>
              <a:t> with fine-tuning.</a:t>
            </a:r>
          </a:p>
          <a:p>
            <a:endParaRPr lang="en-TH"/>
          </a:p>
        </p:txBody>
      </p:sp>
      <p:pic>
        <p:nvPicPr>
          <p:cNvPr id="1030" name="Picture 6">
            <a:extLst>
              <a:ext uri="{FF2B5EF4-FFF2-40B4-BE49-F238E27FC236}">
                <a16:creationId xmlns:a16="http://schemas.microsoft.com/office/drawing/2014/main" id="{C7CB9282-45BF-C740-18BD-99D7E009E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720" y="2287420"/>
            <a:ext cx="3564164" cy="32360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ED25299-760B-19B8-506E-ECDC3AC66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85" y="2296886"/>
            <a:ext cx="3564165" cy="3217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3E9F81-BACB-5E4B-5B2A-85DD30BC5BFB}"/>
              </a:ext>
            </a:extLst>
          </p:cNvPr>
          <p:cNvSpPr txBox="1"/>
          <p:nvPr/>
        </p:nvSpPr>
        <p:spPr>
          <a:xfrm>
            <a:off x="7321544" y="4670845"/>
            <a:ext cx="4379879" cy="1719702"/>
          </a:xfrm>
          <a:prstGeom prst="rect">
            <a:avLst/>
          </a:prstGeom>
          <a:noFill/>
        </p:spPr>
        <p:txBody>
          <a:bodyPr wrap="square">
            <a:spAutoFit/>
          </a:bodyPr>
          <a:lstStyle/>
          <a:p>
            <a:pPr>
              <a:lnSpc>
                <a:spcPct val="150000"/>
              </a:lnSpc>
            </a:pPr>
            <a:r>
              <a:rPr lang="en-GB" b="1">
                <a:latin typeface="Poppins" panose="00000500000000000000" pitchFamily="2" charset="0"/>
                <a:cs typeface="Poppins" panose="00000500000000000000" pitchFamily="2" charset="0"/>
              </a:rPr>
              <a:t>Further Improvements:</a:t>
            </a:r>
          </a:p>
          <a:p>
            <a:pPr>
              <a:lnSpc>
                <a:spcPct val="150000"/>
              </a:lnSpc>
            </a:pPr>
            <a:r>
              <a:rPr lang="en-GB">
                <a:latin typeface="Poppins" panose="00000500000000000000" pitchFamily="2" charset="0"/>
                <a:cs typeface="Poppins" panose="00000500000000000000" pitchFamily="2" charset="0"/>
              </a:rPr>
              <a:t>Apply more augmentation techniques like Zoom, cutout, </a:t>
            </a:r>
            <a:r>
              <a:rPr lang="en-GB" err="1">
                <a:latin typeface="Poppins" panose="00000500000000000000" pitchFamily="2" charset="0"/>
                <a:cs typeface="Poppins" panose="00000500000000000000" pitchFamily="2" charset="0"/>
              </a:rPr>
              <a:t>MixUp</a:t>
            </a:r>
            <a:r>
              <a:rPr lang="en-GB">
                <a:latin typeface="Poppins" panose="00000500000000000000" pitchFamily="2" charset="0"/>
                <a:cs typeface="Poppins" panose="00000500000000000000" pitchFamily="2" charset="0"/>
              </a:rPr>
              <a:t>, and Blur.</a:t>
            </a:r>
          </a:p>
        </p:txBody>
      </p:sp>
    </p:spTree>
    <p:extLst>
      <p:ext uri="{BB962C8B-B14F-4D97-AF65-F5344CB8AC3E}">
        <p14:creationId xmlns:p14="http://schemas.microsoft.com/office/powerpoint/2010/main" val="255468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9B602-0900-7572-06D8-23224B1B390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5C7DA10-0FEE-8C0A-1469-E9183A39F9A2}"/>
              </a:ext>
            </a:extLst>
          </p:cNvPr>
          <p:cNvSpPr>
            <a:spLocks noGrp="1"/>
          </p:cNvSpPr>
          <p:nvPr>
            <p:ph type="body" sz="quarter" idx="13"/>
          </p:nvPr>
        </p:nvSpPr>
        <p:spPr>
          <a:xfrm>
            <a:off x="838200" y="3810700"/>
            <a:ext cx="5521960" cy="731870"/>
          </a:xfrm>
        </p:spPr>
        <p:txBody>
          <a:bodyPr/>
          <a:lstStyle/>
          <a:p>
            <a:r>
              <a:rPr lang="en-GB" noProof="0"/>
              <a:t>Demonstration</a:t>
            </a:r>
          </a:p>
        </p:txBody>
      </p:sp>
      <p:sp>
        <p:nvSpPr>
          <p:cNvPr id="3" name="Content Placeholder 2">
            <a:extLst>
              <a:ext uri="{FF2B5EF4-FFF2-40B4-BE49-F238E27FC236}">
                <a16:creationId xmlns:a16="http://schemas.microsoft.com/office/drawing/2014/main" id="{29538193-3D6F-AA99-3ED6-C11954470F05}"/>
              </a:ext>
            </a:extLst>
          </p:cNvPr>
          <p:cNvSpPr>
            <a:spLocks noGrp="1"/>
          </p:cNvSpPr>
          <p:nvPr>
            <p:ph sz="quarter" idx="17"/>
          </p:nvPr>
        </p:nvSpPr>
        <p:spPr/>
        <p:txBody>
          <a:bodyPr/>
          <a:lstStyle/>
          <a:p>
            <a:endParaRPr lang="en-GB" noProof="0"/>
          </a:p>
        </p:txBody>
      </p:sp>
      <p:sp>
        <p:nvSpPr>
          <p:cNvPr id="4" name="Text Placeholder 3">
            <a:extLst>
              <a:ext uri="{FF2B5EF4-FFF2-40B4-BE49-F238E27FC236}">
                <a16:creationId xmlns:a16="http://schemas.microsoft.com/office/drawing/2014/main" id="{56CA6A65-0B9D-2CFC-FF26-9EF89479C16A}"/>
              </a:ext>
            </a:extLst>
          </p:cNvPr>
          <p:cNvSpPr>
            <a:spLocks noGrp="1"/>
          </p:cNvSpPr>
          <p:nvPr>
            <p:ph type="body" sz="quarter" idx="18"/>
          </p:nvPr>
        </p:nvSpPr>
        <p:spPr>
          <a:xfrm>
            <a:off x="1073986" y="2336912"/>
            <a:ext cx="1347702" cy="962106"/>
          </a:xfrm>
        </p:spPr>
        <p:txBody>
          <a:bodyPr/>
          <a:lstStyle/>
          <a:p>
            <a:r>
              <a:rPr lang="en-GB" noProof="0"/>
              <a:t>06</a:t>
            </a:r>
          </a:p>
        </p:txBody>
      </p:sp>
    </p:spTree>
    <p:extLst>
      <p:ext uri="{BB962C8B-B14F-4D97-AF65-F5344CB8AC3E}">
        <p14:creationId xmlns:p14="http://schemas.microsoft.com/office/powerpoint/2010/main" val="2326790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96B8-2BC9-F776-131D-1000A4B09F19}"/>
              </a:ext>
            </a:extLst>
          </p:cNvPr>
          <p:cNvSpPr>
            <a:spLocks noGrp="1"/>
          </p:cNvSpPr>
          <p:nvPr>
            <p:ph type="title"/>
          </p:nvPr>
        </p:nvSpPr>
        <p:spPr>
          <a:xfrm>
            <a:off x="884553" y="654660"/>
            <a:ext cx="10411327" cy="995125"/>
          </a:xfrm>
        </p:spPr>
        <p:txBody>
          <a:bodyPr/>
          <a:lstStyle/>
          <a:p>
            <a:pPr algn="ctr"/>
            <a:r>
              <a:rPr lang="en-GB" noProof="0"/>
              <a:t>Table of Contents</a:t>
            </a:r>
          </a:p>
        </p:txBody>
      </p:sp>
      <p:sp>
        <p:nvSpPr>
          <p:cNvPr id="4" name="Text Placeholder 3">
            <a:extLst>
              <a:ext uri="{FF2B5EF4-FFF2-40B4-BE49-F238E27FC236}">
                <a16:creationId xmlns:a16="http://schemas.microsoft.com/office/drawing/2014/main" id="{E056905B-D239-1A16-ACFC-8829D614CEAD}"/>
              </a:ext>
            </a:extLst>
          </p:cNvPr>
          <p:cNvSpPr>
            <a:spLocks noGrp="1"/>
          </p:cNvSpPr>
          <p:nvPr>
            <p:ph type="body" sz="quarter" idx="14"/>
          </p:nvPr>
        </p:nvSpPr>
        <p:spPr>
          <a:xfrm>
            <a:off x="3265635" y="4001822"/>
            <a:ext cx="2873375" cy="412861"/>
          </a:xfrm>
        </p:spPr>
        <p:txBody>
          <a:bodyPr/>
          <a:lstStyle/>
          <a:p>
            <a:r>
              <a:rPr lang="en-GB" noProof="0"/>
              <a:t>Random Forest</a:t>
            </a:r>
          </a:p>
        </p:txBody>
      </p:sp>
      <p:sp>
        <p:nvSpPr>
          <p:cNvPr id="5" name="Text Placeholder 4">
            <a:extLst>
              <a:ext uri="{FF2B5EF4-FFF2-40B4-BE49-F238E27FC236}">
                <a16:creationId xmlns:a16="http://schemas.microsoft.com/office/drawing/2014/main" id="{F6291918-D2D6-C2F8-1D0B-077D50C2CFC6}"/>
              </a:ext>
            </a:extLst>
          </p:cNvPr>
          <p:cNvSpPr>
            <a:spLocks noGrp="1"/>
          </p:cNvSpPr>
          <p:nvPr>
            <p:ph type="body" sz="quarter" idx="15"/>
          </p:nvPr>
        </p:nvSpPr>
        <p:spPr>
          <a:xfrm>
            <a:off x="3247943" y="5596887"/>
            <a:ext cx="2873375" cy="412861"/>
          </a:xfrm>
        </p:spPr>
        <p:txBody>
          <a:bodyPr/>
          <a:lstStyle/>
          <a:p>
            <a:r>
              <a:rPr lang="en-GB" noProof="0"/>
              <a:t>CNN</a:t>
            </a:r>
          </a:p>
        </p:txBody>
      </p:sp>
      <p:sp>
        <p:nvSpPr>
          <p:cNvPr id="9" name="Content Placeholder 8">
            <a:extLst>
              <a:ext uri="{FF2B5EF4-FFF2-40B4-BE49-F238E27FC236}">
                <a16:creationId xmlns:a16="http://schemas.microsoft.com/office/drawing/2014/main" id="{8E2DC33F-B551-7767-54D5-46382307F683}"/>
              </a:ext>
            </a:extLst>
          </p:cNvPr>
          <p:cNvSpPr>
            <a:spLocks noGrp="1"/>
          </p:cNvSpPr>
          <p:nvPr>
            <p:ph sz="quarter" idx="19"/>
          </p:nvPr>
        </p:nvSpPr>
        <p:spPr>
          <a:xfrm>
            <a:off x="2378330" y="5386006"/>
            <a:ext cx="814387" cy="795337"/>
          </a:xfrm>
          <a:solidFill>
            <a:schemeClr val="bg1"/>
          </a:solidFill>
        </p:spPr>
        <p:txBody>
          <a:bodyPr/>
          <a:lstStyle/>
          <a:p>
            <a:endParaRPr lang="en-GB" noProof="0"/>
          </a:p>
        </p:txBody>
      </p:sp>
      <p:sp>
        <p:nvSpPr>
          <p:cNvPr id="10" name="Text Placeholder 9">
            <a:extLst>
              <a:ext uri="{FF2B5EF4-FFF2-40B4-BE49-F238E27FC236}">
                <a16:creationId xmlns:a16="http://schemas.microsoft.com/office/drawing/2014/main" id="{52ACFF02-71C1-B9A9-99D1-38C04CFDE0F4}"/>
              </a:ext>
            </a:extLst>
          </p:cNvPr>
          <p:cNvSpPr>
            <a:spLocks noGrp="1"/>
          </p:cNvSpPr>
          <p:nvPr>
            <p:ph type="body" sz="quarter" idx="20"/>
          </p:nvPr>
        </p:nvSpPr>
        <p:spPr>
          <a:xfrm>
            <a:off x="2433556" y="5568283"/>
            <a:ext cx="692718" cy="447675"/>
          </a:xfrm>
        </p:spPr>
        <p:txBody>
          <a:bodyPr/>
          <a:lstStyle/>
          <a:p>
            <a:r>
              <a:rPr lang="en-GB" noProof="0"/>
              <a:t>03</a:t>
            </a:r>
          </a:p>
        </p:txBody>
      </p:sp>
      <p:sp>
        <p:nvSpPr>
          <p:cNvPr id="11" name="Content Placeholder 10">
            <a:extLst>
              <a:ext uri="{FF2B5EF4-FFF2-40B4-BE49-F238E27FC236}">
                <a16:creationId xmlns:a16="http://schemas.microsoft.com/office/drawing/2014/main" id="{99BF7446-5572-D580-5257-85D200652FFC}"/>
              </a:ext>
            </a:extLst>
          </p:cNvPr>
          <p:cNvSpPr>
            <a:spLocks noGrp="1"/>
          </p:cNvSpPr>
          <p:nvPr>
            <p:ph sz="quarter" idx="21"/>
          </p:nvPr>
        </p:nvSpPr>
        <p:spPr>
          <a:xfrm>
            <a:off x="2378330" y="3766379"/>
            <a:ext cx="814387" cy="795337"/>
          </a:xfrm>
          <a:solidFill>
            <a:schemeClr val="bg1"/>
          </a:solidFill>
        </p:spPr>
        <p:txBody>
          <a:bodyPr/>
          <a:lstStyle/>
          <a:p>
            <a:endParaRPr lang="en-GB" noProof="0"/>
          </a:p>
        </p:txBody>
      </p:sp>
      <p:sp>
        <p:nvSpPr>
          <p:cNvPr id="12" name="Text Placeholder 11">
            <a:extLst>
              <a:ext uri="{FF2B5EF4-FFF2-40B4-BE49-F238E27FC236}">
                <a16:creationId xmlns:a16="http://schemas.microsoft.com/office/drawing/2014/main" id="{0F927B12-A5B8-5F37-ABCA-BEE313AE90DA}"/>
              </a:ext>
            </a:extLst>
          </p:cNvPr>
          <p:cNvSpPr>
            <a:spLocks noGrp="1"/>
          </p:cNvSpPr>
          <p:nvPr>
            <p:ph type="body" sz="quarter" idx="22"/>
          </p:nvPr>
        </p:nvSpPr>
        <p:spPr>
          <a:xfrm>
            <a:off x="2433556" y="3940078"/>
            <a:ext cx="692718" cy="447675"/>
          </a:xfrm>
        </p:spPr>
        <p:txBody>
          <a:bodyPr/>
          <a:lstStyle/>
          <a:p>
            <a:r>
              <a:rPr lang="en-GB" noProof="0"/>
              <a:t>02</a:t>
            </a:r>
          </a:p>
        </p:txBody>
      </p:sp>
      <p:sp>
        <p:nvSpPr>
          <p:cNvPr id="3" name="Text Placeholder 2">
            <a:extLst>
              <a:ext uri="{FF2B5EF4-FFF2-40B4-BE49-F238E27FC236}">
                <a16:creationId xmlns:a16="http://schemas.microsoft.com/office/drawing/2014/main" id="{A4987F97-044D-033D-57D6-16DA6D3D2234}"/>
              </a:ext>
            </a:extLst>
          </p:cNvPr>
          <p:cNvSpPr>
            <a:spLocks noGrp="1"/>
          </p:cNvSpPr>
          <p:nvPr>
            <p:ph type="body" sz="quarter" idx="13"/>
          </p:nvPr>
        </p:nvSpPr>
        <p:spPr>
          <a:xfrm>
            <a:off x="3265635" y="2394875"/>
            <a:ext cx="2873375" cy="412861"/>
          </a:xfrm>
        </p:spPr>
        <p:txBody>
          <a:bodyPr/>
          <a:lstStyle/>
          <a:p>
            <a:r>
              <a:rPr lang="en-GB" noProof="0"/>
              <a:t>Decision Tree</a:t>
            </a:r>
          </a:p>
        </p:txBody>
      </p:sp>
      <p:sp>
        <p:nvSpPr>
          <p:cNvPr id="7" name="Content Placeholder 6">
            <a:extLst>
              <a:ext uri="{FF2B5EF4-FFF2-40B4-BE49-F238E27FC236}">
                <a16:creationId xmlns:a16="http://schemas.microsoft.com/office/drawing/2014/main" id="{D23FBC5F-A795-4E3C-6E22-AA4B09E415FB}"/>
              </a:ext>
            </a:extLst>
          </p:cNvPr>
          <p:cNvSpPr>
            <a:spLocks noGrp="1"/>
          </p:cNvSpPr>
          <p:nvPr>
            <p:ph sz="quarter" idx="17"/>
          </p:nvPr>
        </p:nvSpPr>
        <p:spPr>
          <a:xfrm>
            <a:off x="2378330" y="2186492"/>
            <a:ext cx="814387" cy="795337"/>
          </a:xfrm>
          <a:solidFill>
            <a:schemeClr val="bg1"/>
          </a:solidFill>
          <a:ln>
            <a:noFill/>
          </a:ln>
        </p:spPr>
        <p:txBody>
          <a:bodyPr/>
          <a:lstStyle/>
          <a:p>
            <a:endParaRPr lang="en-GB" noProof="0"/>
          </a:p>
        </p:txBody>
      </p:sp>
      <p:sp>
        <p:nvSpPr>
          <p:cNvPr id="8" name="Text Placeholder 7">
            <a:extLst>
              <a:ext uri="{FF2B5EF4-FFF2-40B4-BE49-F238E27FC236}">
                <a16:creationId xmlns:a16="http://schemas.microsoft.com/office/drawing/2014/main" id="{1596ED16-2F55-EFA9-F742-DAE2CF567D22}"/>
              </a:ext>
            </a:extLst>
          </p:cNvPr>
          <p:cNvSpPr>
            <a:spLocks noGrp="1"/>
          </p:cNvSpPr>
          <p:nvPr>
            <p:ph type="body" sz="quarter" idx="18"/>
          </p:nvPr>
        </p:nvSpPr>
        <p:spPr>
          <a:xfrm>
            <a:off x="2451248" y="2345153"/>
            <a:ext cx="692718" cy="447675"/>
          </a:xfrm>
        </p:spPr>
        <p:txBody>
          <a:bodyPr/>
          <a:lstStyle/>
          <a:p>
            <a:r>
              <a:rPr lang="en-GB" noProof="0"/>
              <a:t>01</a:t>
            </a:r>
          </a:p>
        </p:txBody>
      </p:sp>
      <p:sp>
        <p:nvSpPr>
          <p:cNvPr id="61" name="Text Placeholder 3">
            <a:extLst>
              <a:ext uri="{FF2B5EF4-FFF2-40B4-BE49-F238E27FC236}">
                <a16:creationId xmlns:a16="http://schemas.microsoft.com/office/drawing/2014/main" id="{8EE38FA8-286B-BC13-D643-DDA672894D25}"/>
              </a:ext>
            </a:extLst>
          </p:cNvPr>
          <p:cNvSpPr txBox="1">
            <a:spLocks/>
          </p:cNvSpPr>
          <p:nvPr/>
        </p:nvSpPr>
        <p:spPr>
          <a:xfrm>
            <a:off x="7542276" y="4021131"/>
            <a:ext cx="2873375" cy="41511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EfficientNetV2B2</a:t>
            </a:r>
          </a:p>
        </p:txBody>
      </p:sp>
      <p:sp>
        <p:nvSpPr>
          <p:cNvPr id="62" name="Text Placeholder 4">
            <a:extLst>
              <a:ext uri="{FF2B5EF4-FFF2-40B4-BE49-F238E27FC236}">
                <a16:creationId xmlns:a16="http://schemas.microsoft.com/office/drawing/2014/main" id="{C678124E-5E9E-F8CB-DFA3-BA92959021C7}"/>
              </a:ext>
            </a:extLst>
          </p:cNvPr>
          <p:cNvSpPr txBox="1">
            <a:spLocks/>
          </p:cNvSpPr>
          <p:nvPr/>
        </p:nvSpPr>
        <p:spPr>
          <a:xfrm>
            <a:off x="7542276" y="5629735"/>
            <a:ext cx="2873375" cy="41511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Demonstration</a:t>
            </a:r>
          </a:p>
        </p:txBody>
      </p:sp>
      <p:sp>
        <p:nvSpPr>
          <p:cNvPr id="63" name="Content Placeholder 8">
            <a:extLst>
              <a:ext uri="{FF2B5EF4-FFF2-40B4-BE49-F238E27FC236}">
                <a16:creationId xmlns:a16="http://schemas.microsoft.com/office/drawing/2014/main" id="{4932BAEB-5405-4512-823E-3CB7428D7967}"/>
              </a:ext>
            </a:extLst>
          </p:cNvPr>
          <p:cNvSpPr txBox="1">
            <a:spLocks/>
          </p:cNvSpPr>
          <p:nvPr/>
        </p:nvSpPr>
        <p:spPr>
          <a:xfrm>
            <a:off x="6651696" y="5405651"/>
            <a:ext cx="814387" cy="795337"/>
          </a:xfrm>
          <a:prstGeom prst="rect">
            <a:avLst/>
          </a:prstGeom>
          <a:solidFill>
            <a:schemeClr val="bg1"/>
          </a:solidFill>
          <a:ln w="12700" cap="flat" cmpd="sng" algn="ctr">
            <a:solidFill>
              <a:schemeClr val="accent6"/>
            </a:solidFill>
            <a:prstDash val="solid"/>
            <a:miter lim="800000"/>
          </a:ln>
          <a:effectLst/>
        </p:spPr>
        <p:txBody>
          <a:bodyPr/>
          <a:lstStyle>
            <a:lvl1pPr marL="0" indent="0" algn="ctr" defTabSz="914400" rtl="0" eaLnBrk="1" latinLnBrk="0" hangingPunct="1">
              <a:lnSpc>
                <a:spcPct val="90000"/>
              </a:lnSpc>
              <a:spcBef>
                <a:spcPts val="1000"/>
              </a:spcBef>
              <a:buFont typeface="Arial" panose="020B0604020202020204" pitchFamily="34" charset="0"/>
              <a:buNone/>
              <a:defRPr sz="3200" kern="1200">
                <a:no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GB" noProof="0"/>
          </a:p>
        </p:txBody>
      </p:sp>
      <p:sp>
        <p:nvSpPr>
          <p:cNvPr id="64" name="Text Placeholder 9">
            <a:extLst>
              <a:ext uri="{FF2B5EF4-FFF2-40B4-BE49-F238E27FC236}">
                <a16:creationId xmlns:a16="http://schemas.microsoft.com/office/drawing/2014/main" id="{9C7D8B08-9872-E95E-C9C4-AD7BB207F3C1}"/>
              </a:ext>
            </a:extLst>
          </p:cNvPr>
          <p:cNvSpPr txBox="1">
            <a:spLocks/>
          </p:cNvSpPr>
          <p:nvPr/>
        </p:nvSpPr>
        <p:spPr>
          <a:xfrm>
            <a:off x="6718690" y="5579481"/>
            <a:ext cx="729167" cy="4476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1A4D2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06</a:t>
            </a:r>
          </a:p>
        </p:txBody>
      </p:sp>
      <p:sp>
        <p:nvSpPr>
          <p:cNvPr id="65" name="Content Placeholder 10">
            <a:extLst>
              <a:ext uri="{FF2B5EF4-FFF2-40B4-BE49-F238E27FC236}">
                <a16:creationId xmlns:a16="http://schemas.microsoft.com/office/drawing/2014/main" id="{77005E73-F07B-9E03-A0F7-3DA9B2182EC1}"/>
              </a:ext>
            </a:extLst>
          </p:cNvPr>
          <p:cNvSpPr txBox="1">
            <a:spLocks/>
          </p:cNvSpPr>
          <p:nvPr/>
        </p:nvSpPr>
        <p:spPr>
          <a:xfrm>
            <a:off x="6651696" y="3786024"/>
            <a:ext cx="814387" cy="795337"/>
          </a:xfrm>
          <a:prstGeom prst="rect">
            <a:avLst/>
          </a:prstGeom>
          <a:solidFill>
            <a:schemeClr val="bg1"/>
          </a:solidFill>
          <a:ln w="12700" cap="flat" cmpd="sng" algn="ctr">
            <a:solidFill>
              <a:schemeClr val="accent6"/>
            </a:solidFill>
            <a:prstDash val="solid"/>
            <a:miter lim="800000"/>
          </a:ln>
          <a:effectLst/>
        </p:spPr>
        <p:txBody>
          <a:bodyPr/>
          <a:lstStyle>
            <a:lvl1pPr marL="0" indent="0" algn="ctr" defTabSz="914400" rtl="0" eaLnBrk="1" latinLnBrk="0" hangingPunct="1">
              <a:lnSpc>
                <a:spcPct val="90000"/>
              </a:lnSpc>
              <a:spcBef>
                <a:spcPts val="1000"/>
              </a:spcBef>
              <a:buFont typeface="Arial" panose="020B0604020202020204" pitchFamily="34" charset="0"/>
              <a:buNone/>
              <a:defRPr sz="3200" kern="1200">
                <a:no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GB" noProof="0"/>
          </a:p>
        </p:txBody>
      </p:sp>
      <p:sp>
        <p:nvSpPr>
          <p:cNvPr id="66" name="Text Placeholder 11">
            <a:extLst>
              <a:ext uri="{FF2B5EF4-FFF2-40B4-BE49-F238E27FC236}">
                <a16:creationId xmlns:a16="http://schemas.microsoft.com/office/drawing/2014/main" id="{00F96B14-4D2C-8EAE-200D-4C4A9F0D0D55}"/>
              </a:ext>
            </a:extLst>
          </p:cNvPr>
          <p:cNvSpPr txBox="1">
            <a:spLocks/>
          </p:cNvSpPr>
          <p:nvPr/>
        </p:nvSpPr>
        <p:spPr>
          <a:xfrm>
            <a:off x="6712530" y="3959833"/>
            <a:ext cx="692718" cy="4476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1A4D2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05</a:t>
            </a:r>
          </a:p>
        </p:txBody>
      </p:sp>
      <p:sp>
        <p:nvSpPr>
          <p:cNvPr id="69" name="Text Placeholder 2">
            <a:extLst>
              <a:ext uri="{FF2B5EF4-FFF2-40B4-BE49-F238E27FC236}">
                <a16:creationId xmlns:a16="http://schemas.microsoft.com/office/drawing/2014/main" id="{A0634B01-CA51-10AB-9E59-DD0239865315}"/>
              </a:ext>
            </a:extLst>
          </p:cNvPr>
          <p:cNvSpPr txBox="1">
            <a:spLocks/>
          </p:cNvSpPr>
          <p:nvPr/>
        </p:nvSpPr>
        <p:spPr>
          <a:xfrm>
            <a:off x="7542276" y="2412527"/>
            <a:ext cx="2873375" cy="41511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InceptionV3</a:t>
            </a:r>
          </a:p>
        </p:txBody>
      </p:sp>
      <p:sp>
        <p:nvSpPr>
          <p:cNvPr id="70" name="Content Placeholder 6">
            <a:extLst>
              <a:ext uri="{FF2B5EF4-FFF2-40B4-BE49-F238E27FC236}">
                <a16:creationId xmlns:a16="http://schemas.microsoft.com/office/drawing/2014/main" id="{55FE7905-B3D3-A443-69FD-55C91C9661A3}"/>
              </a:ext>
            </a:extLst>
          </p:cNvPr>
          <p:cNvSpPr txBox="1">
            <a:spLocks/>
          </p:cNvSpPr>
          <p:nvPr/>
        </p:nvSpPr>
        <p:spPr>
          <a:xfrm>
            <a:off x="6651696" y="2206137"/>
            <a:ext cx="814387" cy="795337"/>
          </a:xfrm>
          <a:prstGeom prst="rect">
            <a:avLst/>
          </a:prstGeom>
          <a:solidFill>
            <a:schemeClr val="bg1"/>
          </a:solidFill>
          <a:ln w="12700" cap="flat" cmpd="sng" algn="ctr">
            <a:noFill/>
            <a:prstDash val="solid"/>
            <a:miter lim="800000"/>
          </a:ln>
          <a:effectLst/>
        </p:spPr>
        <p:txBody>
          <a:bodyPr/>
          <a:lstStyle>
            <a:lvl1pPr marL="0" indent="0" algn="ctr" defTabSz="914400" rtl="0" eaLnBrk="1" latinLnBrk="0" hangingPunct="1">
              <a:lnSpc>
                <a:spcPct val="90000"/>
              </a:lnSpc>
              <a:spcBef>
                <a:spcPts val="1000"/>
              </a:spcBef>
              <a:buFont typeface="Arial" panose="020B0604020202020204" pitchFamily="34" charset="0"/>
              <a:buNone/>
              <a:defRPr sz="3200" kern="1200">
                <a:no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endParaRPr lang="en-GB" noProof="0"/>
          </a:p>
        </p:txBody>
      </p:sp>
      <p:sp>
        <p:nvSpPr>
          <p:cNvPr id="71" name="Text Placeholder 7">
            <a:extLst>
              <a:ext uri="{FF2B5EF4-FFF2-40B4-BE49-F238E27FC236}">
                <a16:creationId xmlns:a16="http://schemas.microsoft.com/office/drawing/2014/main" id="{8C572C78-B1F4-A73D-0B9D-950AAD9F6134}"/>
              </a:ext>
            </a:extLst>
          </p:cNvPr>
          <p:cNvSpPr txBox="1">
            <a:spLocks/>
          </p:cNvSpPr>
          <p:nvPr/>
        </p:nvSpPr>
        <p:spPr>
          <a:xfrm>
            <a:off x="6694305" y="2379967"/>
            <a:ext cx="729167" cy="44767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1A4D2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noProof="0"/>
              <a:t>04</a:t>
            </a:r>
          </a:p>
        </p:txBody>
      </p:sp>
    </p:spTree>
    <p:extLst>
      <p:ext uri="{BB962C8B-B14F-4D97-AF65-F5344CB8AC3E}">
        <p14:creationId xmlns:p14="http://schemas.microsoft.com/office/powerpoint/2010/main" val="588613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727D8B-95BC-0753-51C1-ECF629906C36}"/>
              </a:ext>
            </a:extLst>
          </p:cNvPr>
          <p:cNvSpPr>
            <a:spLocks noGrp="1"/>
          </p:cNvSpPr>
          <p:nvPr>
            <p:ph type="body" sz="quarter" idx="13"/>
          </p:nvPr>
        </p:nvSpPr>
        <p:spPr/>
        <p:txBody>
          <a:bodyPr/>
          <a:lstStyle/>
          <a:p>
            <a:r>
              <a:rPr lang="en-GB" noProof="0"/>
              <a:t>Decision Tree</a:t>
            </a:r>
          </a:p>
        </p:txBody>
      </p:sp>
      <p:sp>
        <p:nvSpPr>
          <p:cNvPr id="3" name="Content Placeholder 2">
            <a:extLst>
              <a:ext uri="{FF2B5EF4-FFF2-40B4-BE49-F238E27FC236}">
                <a16:creationId xmlns:a16="http://schemas.microsoft.com/office/drawing/2014/main" id="{CA4D7970-51D6-6D57-A520-88C8A5E70689}"/>
              </a:ext>
            </a:extLst>
          </p:cNvPr>
          <p:cNvSpPr>
            <a:spLocks noGrp="1"/>
          </p:cNvSpPr>
          <p:nvPr>
            <p:ph sz="quarter" idx="17"/>
          </p:nvPr>
        </p:nvSpPr>
        <p:spPr/>
        <p:txBody>
          <a:bodyPr/>
          <a:lstStyle/>
          <a:p>
            <a:endParaRPr lang="en-GB" noProof="0"/>
          </a:p>
        </p:txBody>
      </p:sp>
      <p:sp>
        <p:nvSpPr>
          <p:cNvPr id="4" name="Text Placeholder 3">
            <a:extLst>
              <a:ext uri="{FF2B5EF4-FFF2-40B4-BE49-F238E27FC236}">
                <a16:creationId xmlns:a16="http://schemas.microsoft.com/office/drawing/2014/main" id="{C24B6B33-D63A-B27C-9F82-AD8A62D2CD3C}"/>
              </a:ext>
            </a:extLst>
          </p:cNvPr>
          <p:cNvSpPr>
            <a:spLocks noGrp="1"/>
          </p:cNvSpPr>
          <p:nvPr>
            <p:ph type="body" sz="quarter" idx="18"/>
          </p:nvPr>
        </p:nvSpPr>
        <p:spPr>
          <a:xfrm>
            <a:off x="1161818" y="2336912"/>
            <a:ext cx="1172037" cy="962106"/>
          </a:xfrm>
        </p:spPr>
        <p:txBody>
          <a:bodyPr/>
          <a:lstStyle/>
          <a:p>
            <a:r>
              <a:rPr lang="en-GB" noProof="0"/>
              <a:t>01</a:t>
            </a:r>
          </a:p>
        </p:txBody>
      </p:sp>
    </p:spTree>
    <p:extLst>
      <p:ext uri="{BB962C8B-B14F-4D97-AF65-F5344CB8AC3E}">
        <p14:creationId xmlns:p14="http://schemas.microsoft.com/office/powerpoint/2010/main" val="323618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B0BDF3-9C0E-BB32-33A6-D6DD8479219F}"/>
              </a:ext>
            </a:extLst>
          </p:cNvPr>
          <p:cNvSpPr txBox="1">
            <a:spLocks/>
          </p:cNvSpPr>
          <p:nvPr/>
        </p:nvSpPr>
        <p:spPr>
          <a:xfrm>
            <a:off x="241238" y="195304"/>
            <a:ext cx="3780156" cy="577419"/>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noProof="0"/>
              <a:t>Architecture</a:t>
            </a:r>
            <a:endParaRPr lang="en-GB" sz="4800" b="1" noProof="0"/>
          </a:p>
        </p:txBody>
      </p:sp>
      <p:sp>
        <p:nvSpPr>
          <p:cNvPr id="8" name="Rounded Rectangle 7">
            <a:extLst>
              <a:ext uri="{FF2B5EF4-FFF2-40B4-BE49-F238E27FC236}">
                <a16:creationId xmlns:a16="http://schemas.microsoft.com/office/drawing/2014/main" id="{7E029B3B-836D-9F29-D310-BBD18F2B076C}"/>
              </a:ext>
            </a:extLst>
          </p:cNvPr>
          <p:cNvSpPr/>
          <p:nvPr/>
        </p:nvSpPr>
        <p:spPr>
          <a:xfrm>
            <a:off x="182235" y="1164485"/>
            <a:ext cx="1068633" cy="59308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0">
            <a:extLst>
              <a:ext uri="{FF2B5EF4-FFF2-40B4-BE49-F238E27FC236}">
                <a16:creationId xmlns:a16="http://schemas.microsoft.com/office/drawing/2014/main" id="{51BEB937-364B-9FDD-06B6-CF58B0A258CC}"/>
              </a:ext>
            </a:extLst>
          </p:cNvPr>
          <p:cNvSpPr/>
          <p:nvPr/>
        </p:nvSpPr>
        <p:spPr>
          <a:xfrm rot="5400000">
            <a:off x="1746512" y="1346957"/>
            <a:ext cx="441971" cy="266038"/>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descr="A logo of a picture&#10;&#10;AI-generated content may be incorrect.">
            <a:extLst>
              <a:ext uri="{FF2B5EF4-FFF2-40B4-BE49-F238E27FC236}">
                <a16:creationId xmlns:a16="http://schemas.microsoft.com/office/drawing/2014/main" id="{057D5600-EFEE-BA26-2C13-FA3AC0F2A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979" y="1142513"/>
            <a:ext cx="646596" cy="646596"/>
          </a:xfrm>
          <a:prstGeom prst="rect">
            <a:avLst/>
          </a:prstGeom>
        </p:spPr>
      </p:pic>
      <p:sp>
        <p:nvSpPr>
          <p:cNvPr id="88" name="Isosceles Triangle 10">
            <a:extLst>
              <a:ext uri="{FF2B5EF4-FFF2-40B4-BE49-F238E27FC236}">
                <a16:creationId xmlns:a16="http://schemas.microsoft.com/office/drawing/2014/main" id="{3BD64B46-631A-EF70-96B9-0CD9488DF3A0}"/>
              </a:ext>
            </a:extLst>
          </p:cNvPr>
          <p:cNvSpPr/>
          <p:nvPr/>
        </p:nvSpPr>
        <p:spPr>
          <a:xfrm rot="5400000">
            <a:off x="9463298" y="1366311"/>
            <a:ext cx="441971" cy="28913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10">
            <a:extLst>
              <a:ext uri="{FF2B5EF4-FFF2-40B4-BE49-F238E27FC236}">
                <a16:creationId xmlns:a16="http://schemas.microsoft.com/office/drawing/2014/main" id="{B7DA6980-90F9-BBD9-1DED-55CE3A85ADD7}"/>
              </a:ext>
            </a:extLst>
          </p:cNvPr>
          <p:cNvSpPr/>
          <p:nvPr/>
        </p:nvSpPr>
        <p:spPr>
          <a:xfrm rot="5400000">
            <a:off x="6786693" y="1342173"/>
            <a:ext cx="441971" cy="28913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10">
            <a:extLst>
              <a:ext uri="{FF2B5EF4-FFF2-40B4-BE49-F238E27FC236}">
                <a16:creationId xmlns:a16="http://schemas.microsoft.com/office/drawing/2014/main" id="{FEB55E9F-7037-2C99-5CB1-60C189FDE65C}"/>
              </a:ext>
            </a:extLst>
          </p:cNvPr>
          <p:cNvSpPr/>
          <p:nvPr/>
        </p:nvSpPr>
        <p:spPr>
          <a:xfrm rot="5400000">
            <a:off x="4285947" y="1338234"/>
            <a:ext cx="441971" cy="28913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Arrow Connector 124">
            <a:extLst>
              <a:ext uri="{FF2B5EF4-FFF2-40B4-BE49-F238E27FC236}">
                <a16:creationId xmlns:a16="http://schemas.microsoft.com/office/drawing/2014/main" id="{9F0F3317-70A0-827F-62F5-077566ED4862}"/>
              </a:ext>
            </a:extLst>
          </p:cNvPr>
          <p:cNvCxnSpPr>
            <a:cxnSpLocks/>
            <a:endCxn id="126" idx="3"/>
          </p:cNvCxnSpPr>
          <p:nvPr/>
        </p:nvCxnSpPr>
        <p:spPr>
          <a:xfrm flipV="1">
            <a:off x="463845" y="4066759"/>
            <a:ext cx="11327505" cy="27015"/>
          </a:xfrm>
          <a:prstGeom prst="straightConnector1">
            <a:avLst/>
          </a:prstGeom>
          <a:ln w="3810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Isosceles Triangle 81">
            <a:extLst>
              <a:ext uri="{FF2B5EF4-FFF2-40B4-BE49-F238E27FC236}">
                <a16:creationId xmlns:a16="http://schemas.microsoft.com/office/drawing/2014/main" id="{691DB2CF-C191-551A-2453-EA7C2E5BC7E9}"/>
              </a:ext>
            </a:extLst>
          </p:cNvPr>
          <p:cNvSpPr/>
          <p:nvPr/>
        </p:nvSpPr>
        <p:spPr>
          <a:xfrm rot="5400000">
            <a:off x="11749946" y="3954765"/>
            <a:ext cx="306793" cy="223986"/>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7" name="Straight Connector 126">
            <a:extLst>
              <a:ext uri="{FF2B5EF4-FFF2-40B4-BE49-F238E27FC236}">
                <a16:creationId xmlns:a16="http://schemas.microsoft.com/office/drawing/2014/main" id="{E2B07C2A-2952-A8A2-4172-AFA26AB09580}"/>
              </a:ext>
            </a:extLst>
          </p:cNvPr>
          <p:cNvCxnSpPr>
            <a:cxnSpLocks/>
            <a:endCxn id="191" idx="0"/>
          </p:cNvCxnSpPr>
          <p:nvPr/>
        </p:nvCxnSpPr>
        <p:spPr>
          <a:xfrm>
            <a:off x="421794" y="4261971"/>
            <a:ext cx="0" cy="150415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8" name="Oval 127">
            <a:extLst>
              <a:ext uri="{FF2B5EF4-FFF2-40B4-BE49-F238E27FC236}">
                <a16:creationId xmlns:a16="http://schemas.microsoft.com/office/drawing/2014/main" id="{576D9E41-B3C9-DCE9-74C6-B89E451A63F8}"/>
              </a:ext>
            </a:extLst>
          </p:cNvPr>
          <p:cNvSpPr/>
          <p:nvPr/>
        </p:nvSpPr>
        <p:spPr>
          <a:xfrm>
            <a:off x="2429956" y="3877176"/>
            <a:ext cx="508344" cy="50834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val 130">
            <a:extLst>
              <a:ext uri="{FF2B5EF4-FFF2-40B4-BE49-F238E27FC236}">
                <a16:creationId xmlns:a16="http://schemas.microsoft.com/office/drawing/2014/main" id="{CC6A7CED-F1FF-CDEA-C4AA-4BEE627BC1E5}"/>
              </a:ext>
            </a:extLst>
          </p:cNvPr>
          <p:cNvSpPr/>
          <p:nvPr/>
        </p:nvSpPr>
        <p:spPr>
          <a:xfrm>
            <a:off x="176664" y="3833708"/>
            <a:ext cx="508344" cy="50834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Oval 131">
            <a:extLst>
              <a:ext uri="{FF2B5EF4-FFF2-40B4-BE49-F238E27FC236}">
                <a16:creationId xmlns:a16="http://schemas.microsoft.com/office/drawing/2014/main" id="{C28E970F-BBD5-B405-9C6A-823681C6CCAE}"/>
              </a:ext>
            </a:extLst>
          </p:cNvPr>
          <p:cNvSpPr/>
          <p:nvPr/>
        </p:nvSpPr>
        <p:spPr>
          <a:xfrm>
            <a:off x="7560440" y="3833708"/>
            <a:ext cx="508344" cy="508344"/>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Oval 132">
            <a:extLst>
              <a:ext uri="{FF2B5EF4-FFF2-40B4-BE49-F238E27FC236}">
                <a16:creationId xmlns:a16="http://schemas.microsoft.com/office/drawing/2014/main" id="{366ABF21-F53B-6D05-F7C3-7C397F1AD284}"/>
              </a:ext>
            </a:extLst>
          </p:cNvPr>
          <p:cNvSpPr/>
          <p:nvPr/>
        </p:nvSpPr>
        <p:spPr>
          <a:xfrm>
            <a:off x="4979596" y="3877176"/>
            <a:ext cx="508344" cy="50834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Oval 133">
            <a:extLst>
              <a:ext uri="{FF2B5EF4-FFF2-40B4-BE49-F238E27FC236}">
                <a16:creationId xmlns:a16="http://schemas.microsoft.com/office/drawing/2014/main" id="{2CEC0C35-862A-4D85-7523-50507C4E1448}"/>
              </a:ext>
            </a:extLst>
          </p:cNvPr>
          <p:cNvSpPr/>
          <p:nvPr/>
        </p:nvSpPr>
        <p:spPr>
          <a:xfrm>
            <a:off x="5124866" y="4022446"/>
            <a:ext cx="197708" cy="197708"/>
          </a:xfrm>
          <a:prstGeom prst="ellipse">
            <a:avLst/>
          </a:prstGeom>
          <a:solidFill>
            <a:srgbClr val="7030A0"/>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Oval 135">
            <a:extLst>
              <a:ext uri="{FF2B5EF4-FFF2-40B4-BE49-F238E27FC236}">
                <a16:creationId xmlns:a16="http://schemas.microsoft.com/office/drawing/2014/main" id="{B9F656A3-31D2-04E1-A3D0-82D2D3F26A12}"/>
              </a:ext>
            </a:extLst>
          </p:cNvPr>
          <p:cNvSpPr/>
          <p:nvPr/>
        </p:nvSpPr>
        <p:spPr>
          <a:xfrm>
            <a:off x="10110080" y="3831411"/>
            <a:ext cx="508344" cy="50834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 name="Oval 136">
            <a:extLst>
              <a:ext uri="{FF2B5EF4-FFF2-40B4-BE49-F238E27FC236}">
                <a16:creationId xmlns:a16="http://schemas.microsoft.com/office/drawing/2014/main" id="{ED21FEBD-ED72-3C5C-53CC-5B2DC9571247}"/>
              </a:ext>
            </a:extLst>
          </p:cNvPr>
          <p:cNvSpPr/>
          <p:nvPr/>
        </p:nvSpPr>
        <p:spPr>
          <a:xfrm>
            <a:off x="10255348" y="3993611"/>
            <a:ext cx="197708" cy="197708"/>
          </a:xfrm>
          <a:prstGeom prst="ellipse">
            <a:avLst/>
          </a:prstGeom>
          <a:solidFill>
            <a:srgbClr val="00B050"/>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 name="Oval 137">
            <a:extLst>
              <a:ext uri="{FF2B5EF4-FFF2-40B4-BE49-F238E27FC236}">
                <a16:creationId xmlns:a16="http://schemas.microsoft.com/office/drawing/2014/main" id="{0256FEE8-88CC-C903-7E51-FF410E22ED35}"/>
              </a:ext>
            </a:extLst>
          </p:cNvPr>
          <p:cNvSpPr/>
          <p:nvPr/>
        </p:nvSpPr>
        <p:spPr>
          <a:xfrm>
            <a:off x="331982" y="3998952"/>
            <a:ext cx="197708" cy="197708"/>
          </a:xfrm>
          <a:prstGeom prst="ellipse">
            <a:avLst/>
          </a:prstGeom>
          <a:solidFill>
            <a:srgbClr val="FFC000"/>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a:extLst>
              <a:ext uri="{FF2B5EF4-FFF2-40B4-BE49-F238E27FC236}">
                <a16:creationId xmlns:a16="http://schemas.microsoft.com/office/drawing/2014/main" id="{F5A63698-12A3-3187-DA79-FACE90CB8647}"/>
              </a:ext>
            </a:extLst>
          </p:cNvPr>
          <p:cNvSpPr/>
          <p:nvPr/>
        </p:nvSpPr>
        <p:spPr>
          <a:xfrm>
            <a:off x="2575335" y="4013707"/>
            <a:ext cx="197708" cy="197708"/>
          </a:xfrm>
          <a:prstGeom prst="ellipse">
            <a:avLst/>
          </a:prstGeom>
          <a:solidFill>
            <a:srgbClr val="00B0F0"/>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Oval 139">
            <a:extLst>
              <a:ext uri="{FF2B5EF4-FFF2-40B4-BE49-F238E27FC236}">
                <a16:creationId xmlns:a16="http://schemas.microsoft.com/office/drawing/2014/main" id="{3A91CE0E-BBD7-E67E-DA1D-68E17B4B9E8B}"/>
              </a:ext>
            </a:extLst>
          </p:cNvPr>
          <p:cNvSpPr/>
          <p:nvPr/>
        </p:nvSpPr>
        <p:spPr>
          <a:xfrm>
            <a:off x="7715538" y="3988904"/>
            <a:ext cx="197708" cy="197708"/>
          </a:xfrm>
          <a:prstGeom prst="ellipse">
            <a:avLst/>
          </a:prstGeom>
          <a:solidFill>
            <a:schemeClr val="accent4"/>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 name="Rectangle 147">
            <a:extLst>
              <a:ext uri="{FF2B5EF4-FFF2-40B4-BE49-F238E27FC236}">
                <a16:creationId xmlns:a16="http://schemas.microsoft.com/office/drawing/2014/main" id="{994B9DDE-2B24-A17B-3611-6875B9F28B8D}"/>
              </a:ext>
            </a:extLst>
          </p:cNvPr>
          <p:cNvSpPr/>
          <p:nvPr/>
        </p:nvSpPr>
        <p:spPr>
          <a:xfrm>
            <a:off x="5544134" y="4425872"/>
            <a:ext cx="2277204" cy="1877437"/>
          </a:xfrm>
          <a:prstGeom prst="rect">
            <a:avLst/>
          </a:prstGeom>
        </p:spPr>
        <p:txBody>
          <a:bodyPr wrap="square">
            <a:spAutoFit/>
          </a:bodyPr>
          <a:lstStyle/>
          <a:p>
            <a:pPr marL="9525"/>
            <a:r>
              <a:rPr lang="en-IN" sz="1400" b="1">
                <a:latin typeface="Poppins" panose="00000500000000000000" pitchFamily="2" charset="0"/>
                <a:ea typeface="Open Sans" panose="020B0606030504020204" pitchFamily="34" charset="0"/>
                <a:cs typeface="Poppins" panose="00000500000000000000" pitchFamily="2" charset="0"/>
              </a:rPr>
              <a:t>Feature Selection and Dimensionality Reduction</a:t>
            </a:r>
          </a:p>
          <a:p>
            <a:pPr marL="9525"/>
            <a:endParaRPr lang="en-IN" sz="1400" b="1">
              <a:latin typeface="Poppins" panose="00000500000000000000" pitchFamily="2" charset="0"/>
              <a:ea typeface="Open Sans" panose="020B0606030504020204" pitchFamily="34" charset="0"/>
              <a:cs typeface="Poppins" panose="00000500000000000000" pitchFamily="2" charset="0"/>
            </a:endParaRPr>
          </a:p>
          <a:p>
            <a:pPr marL="117475" indent="-117475">
              <a:buFont typeface="Arial" panose="020B0604020202020204" pitchFamily="34" charset="0"/>
              <a:buChar char="•"/>
            </a:pPr>
            <a:r>
              <a:rPr lang="en-IN" sz="1400" err="1">
                <a:latin typeface="Poppins" panose="00000500000000000000" pitchFamily="2" charset="0"/>
                <a:ea typeface="Open Sans" panose="020B0606030504020204" pitchFamily="34" charset="0"/>
                <a:cs typeface="Poppins" panose="00000500000000000000" pitchFamily="2" charset="0"/>
              </a:rPr>
              <a:t>SelectKbest</a:t>
            </a:r>
            <a:r>
              <a:rPr lang="en-IN" sz="1400">
                <a:latin typeface="Poppins" panose="00000500000000000000" pitchFamily="2" charset="0"/>
                <a:ea typeface="Open Sans" panose="020B0606030504020204" pitchFamily="34" charset="0"/>
                <a:cs typeface="Poppins" panose="00000500000000000000" pitchFamily="2" charset="0"/>
              </a:rPr>
              <a:t> </a:t>
            </a:r>
            <a:r>
              <a:rPr lang="en-US" sz="1400">
                <a:effectLst/>
                <a:latin typeface="Poppins" panose="00000500000000000000" pitchFamily="2" charset="0"/>
                <a:ea typeface="Aptos" panose="020B0004020202020204" pitchFamily="34" charset="0"/>
                <a:cs typeface="Poppins" panose="00000500000000000000" pitchFamily="2" charset="0"/>
              </a:rPr>
              <a:t>(</a:t>
            </a:r>
            <a:r>
              <a:rPr lang="en-US" sz="1400" err="1">
                <a:effectLst/>
                <a:latin typeface="Poppins" panose="00000500000000000000" pitchFamily="2" charset="0"/>
                <a:ea typeface="Aptos" panose="020B0004020202020204" pitchFamily="34" charset="0"/>
                <a:cs typeface="Poppins" panose="00000500000000000000" pitchFamily="2" charset="0"/>
              </a:rPr>
              <a:t>f_classif</a:t>
            </a:r>
            <a:r>
              <a:rPr lang="en-US" sz="1400">
                <a:effectLst/>
                <a:latin typeface="Poppins" panose="00000500000000000000" pitchFamily="2" charset="0"/>
                <a:ea typeface="Aptos" panose="020B0004020202020204" pitchFamily="34" charset="0"/>
                <a:cs typeface="Poppins" panose="00000500000000000000" pitchFamily="2" charset="0"/>
              </a:rPr>
              <a:t>)</a:t>
            </a:r>
            <a:r>
              <a:rPr lang="en-GB" sz="1400">
                <a:effectLst/>
                <a:latin typeface="Poppins" panose="00000500000000000000" pitchFamily="2" charset="0"/>
                <a:cs typeface="Poppins" panose="00000500000000000000" pitchFamily="2" charset="0"/>
              </a:rPr>
              <a:t> </a:t>
            </a:r>
            <a:endParaRPr lang="en-IN" sz="1400">
              <a:effectLst/>
              <a:latin typeface="Poppins" panose="00000500000000000000" pitchFamily="2" charset="0"/>
              <a:ea typeface="Open Sans" panose="020B0606030504020204" pitchFamily="34" charset="0"/>
              <a:cs typeface="Poppins" panose="00000500000000000000" pitchFamily="2" charset="0"/>
            </a:endParaRPr>
          </a:p>
          <a:p>
            <a:pPr marL="117475" indent="-117475">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RFE</a:t>
            </a:r>
          </a:p>
          <a:p>
            <a:pPr marL="98425" indent="-88900">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PCA</a:t>
            </a:r>
          </a:p>
        </p:txBody>
      </p:sp>
      <p:cxnSp>
        <p:nvCxnSpPr>
          <p:cNvPr id="150" name="Straight Connector 149">
            <a:extLst>
              <a:ext uri="{FF2B5EF4-FFF2-40B4-BE49-F238E27FC236}">
                <a16:creationId xmlns:a16="http://schemas.microsoft.com/office/drawing/2014/main" id="{D7CCD4A4-9CCB-1351-727C-54E428A4F96C}"/>
              </a:ext>
            </a:extLst>
          </p:cNvPr>
          <p:cNvCxnSpPr>
            <a:cxnSpLocks/>
            <a:stCxn id="175" idx="2"/>
            <a:endCxn id="128" idx="0"/>
          </p:cNvCxnSpPr>
          <p:nvPr/>
        </p:nvCxnSpPr>
        <p:spPr>
          <a:xfrm>
            <a:off x="2684128" y="2484605"/>
            <a:ext cx="0" cy="139257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4" name="Rounded Rectangle 163">
            <a:extLst>
              <a:ext uri="{FF2B5EF4-FFF2-40B4-BE49-F238E27FC236}">
                <a16:creationId xmlns:a16="http://schemas.microsoft.com/office/drawing/2014/main" id="{DE394DA6-23AC-C822-A63E-3944FE8AD66B}"/>
              </a:ext>
            </a:extLst>
          </p:cNvPr>
          <p:cNvSpPr/>
          <p:nvPr/>
        </p:nvSpPr>
        <p:spPr>
          <a:xfrm>
            <a:off x="2693199" y="1174318"/>
            <a:ext cx="1068633" cy="59308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descr="A yellow funnel with three images&#10;&#10;AI-generated content may be incorrect.">
            <a:extLst>
              <a:ext uri="{FF2B5EF4-FFF2-40B4-BE49-F238E27FC236}">
                <a16:creationId xmlns:a16="http://schemas.microsoft.com/office/drawing/2014/main" id="{EABCC1BF-EAAC-02A8-4BBD-E55FDD17CB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300" y="1196161"/>
            <a:ext cx="540474" cy="540474"/>
          </a:xfrm>
          <a:prstGeom prst="rect">
            <a:avLst/>
          </a:prstGeom>
        </p:spPr>
      </p:pic>
      <p:sp>
        <p:nvSpPr>
          <p:cNvPr id="165" name="Rounded Rectangle 164">
            <a:extLst>
              <a:ext uri="{FF2B5EF4-FFF2-40B4-BE49-F238E27FC236}">
                <a16:creationId xmlns:a16="http://schemas.microsoft.com/office/drawing/2014/main" id="{280EDC45-CF65-F9E4-FC3B-926889EE650F}"/>
              </a:ext>
            </a:extLst>
          </p:cNvPr>
          <p:cNvSpPr/>
          <p:nvPr/>
        </p:nvSpPr>
        <p:spPr>
          <a:xfrm>
            <a:off x="5239256" y="1174318"/>
            <a:ext cx="1068633" cy="593084"/>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descr="A star and a picture&#10;&#10;AI-generated content may be incorrect.">
            <a:extLst>
              <a:ext uri="{FF2B5EF4-FFF2-40B4-BE49-F238E27FC236}">
                <a16:creationId xmlns:a16="http://schemas.microsoft.com/office/drawing/2014/main" id="{9F8336FC-0239-6134-8087-2EFA0C831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9326" y="1241618"/>
            <a:ext cx="490246" cy="490246"/>
          </a:xfrm>
          <a:prstGeom prst="rect">
            <a:avLst/>
          </a:prstGeom>
        </p:spPr>
      </p:pic>
      <p:sp>
        <p:nvSpPr>
          <p:cNvPr id="168" name="Rounded Rectangle 167">
            <a:extLst>
              <a:ext uri="{FF2B5EF4-FFF2-40B4-BE49-F238E27FC236}">
                <a16:creationId xmlns:a16="http://schemas.microsoft.com/office/drawing/2014/main" id="{53D682C9-815E-471E-759B-7AB43512C3AB}"/>
              </a:ext>
            </a:extLst>
          </p:cNvPr>
          <p:cNvSpPr/>
          <p:nvPr/>
        </p:nvSpPr>
        <p:spPr>
          <a:xfrm>
            <a:off x="7817422" y="1196161"/>
            <a:ext cx="1068633" cy="5930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A computer screen shot of a computer screen&#10;&#10;AI-generated content may be incorrect.">
            <a:extLst>
              <a:ext uri="{FF2B5EF4-FFF2-40B4-BE49-F238E27FC236}">
                <a16:creationId xmlns:a16="http://schemas.microsoft.com/office/drawing/2014/main" id="{B2BC57CC-A9C6-F6AC-E03A-68BA0089BC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699" y="1250417"/>
            <a:ext cx="484081" cy="484081"/>
          </a:xfrm>
          <a:prstGeom prst="rect">
            <a:avLst/>
          </a:prstGeom>
        </p:spPr>
      </p:pic>
      <p:sp>
        <p:nvSpPr>
          <p:cNvPr id="169" name="Rounded Rectangle 168">
            <a:extLst>
              <a:ext uri="{FF2B5EF4-FFF2-40B4-BE49-F238E27FC236}">
                <a16:creationId xmlns:a16="http://schemas.microsoft.com/office/drawing/2014/main" id="{24810F7B-04AD-131A-143C-8CB0A14E3EFF}"/>
              </a:ext>
            </a:extLst>
          </p:cNvPr>
          <p:cNvSpPr/>
          <p:nvPr/>
        </p:nvSpPr>
        <p:spPr>
          <a:xfrm>
            <a:off x="10378698" y="1201450"/>
            <a:ext cx="1068633" cy="59308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A graph and ruler with a gear&#10;&#10;AI-generated content may be incorrect.">
            <a:extLst>
              <a:ext uri="{FF2B5EF4-FFF2-40B4-BE49-F238E27FC236}">
                <a16:creationId xmlns:a16="http://schemas.microsoft.com/office/drawing/2014/main" id="{F0DE92C6-9D56-32A8-38A1-31E421D4B8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0648904" y="1226628"/>
            <a:ext cx="508342" cy="508342"/>
          </a:xfrm>
          <a:prstGeom prst="rect">
            <a:avLst/>
          </a:prstGeom>
        </p:spPr>
      </p:pic>
      <p:cxnSp>
        <p:nvCxnSpPr>
          <p:cNvPr id="172" name="Straight Connector 171">
            <a:extLst>
              <a:ext uri="{FF2B5EF4-FFF2-40B4-BE49-F238E27FC236}">
                <a16:creationId xmlns:a16="http://schemas.microsoft.com/office/drawing/2014/main" id="{AC600B83-DE84-D1EE-7DEB-1E714885EC3B}"/>
              </a:ext>
            </a:extLst>
          </p:cNvPr>
          <p:cNvCxnSpPr>
            <a:cxnSpLocks/>
          </p:cNvCxnSpPr>
          <p:nvPr/>
        </p:nvCxnSpPr>
        <p:spPr>
          <a:xfrm>
            <a:off x="5223720" y="4388625"/>
            <a:ext cx="10048" cy="137750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AC9FC2C3-1468-6680-9346-577129DF4C8E}"/>
              </a:ext>
            </a:extLst>
          </p:cNvPr>
          <p:cNvCxnSpPr>
            <a:cxnSpLocks/>
          </p:cNvCxnSpPr>
          <p:nvPr/>
        </p:nvCxnSpPr>
        <p:spPr>
          <a:xfrm>
            <a:off x="10378698" y="4339755"/>
            <a:ext cx="0" cy="14263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8EF1B338-ADB5-4629-14F8-B4E3F03E8F95}"/>
              </a:ext>
            </a:extLst>
          </p:cNvPr>
          <p:cNvSpPr txBox="1"/>
          <p:nvPr/>
        </p:nvSpPr>
        <p:spPr>
          <a:xfrm>
            <a:off x="2362749" y="1961385"/>
            <a:ext cx="642758" cy="523220"/>
          </a:xfrm>
          <a:prstGeom prst="rect">
            <a:avLst/>
          </a:prstGeom>
          <a:noFill/>
        </p:spPr>
        <p:txBody>
          <a:bodyPr wrap="square" rtlCol="0">
            <a:spAutoFit/>
          </a:bodyPr>
          <a:lstStyle/>
          <a:p>
            <a:pPr algn="ctr"/>
            <a:r>
              <a:rPr lang="en-IN"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02</a:t>
            </a:r>
          </a:p>
        </p:txBody>
      </p:sp>
      <p:cxnSp>
        <p:nvCxnSpPr>
          <p:cNvPr id="182" name="Straight Connector 181">
            <a:extLst>
              <a:ext uri="{FF2B5EF4-FFF2-40B4-BE49-F238E27FC236}">
                <a16:creationId xmlns:a16="http://schemas.microsoft.com/office/drawing/2014/main" id="{71957EFB-A072-2622-4E63-343E4A4E270A}"/>
              </a:ext>
            </a:extLst>
          </p:cNvPr>
          <p:cNvCxnSpPr>
            <a:cxnSpLocks/>
          </p:cNvCxnSpPr>
          <p:nvPr/>
        </p:nvCxnSpPr>
        <p:spPr>
          <a:xfrm>
            <a:off x="7801555" y="2584641"/>
            <a:ext cx="0" cy="124677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AEC59340-4DB1-9BA1-A01A-E228C3E37E9F}"/>
              </a:ext>
            </a:extLst>
          </p:cNvPr>
          <p:cNvSpPr txBox="1"/>
          <p:nvPr/>
        </p:nvSpPr>
        <p:spPr>
          <a:xfrm>
            <a:off x="7493233" y="2059124"/>
            <a:ext cx="642758" cy="523220"/>
          </a:xfrm>
          <a:prstGeom prst="rect">
            <a:avLst/>
          </a:prstGeom>
          <a:noFill/>
        </p:spPr>
        <p:txBody>
          <a:bodyPr wrap="square" rtlCol="0">
            <a:spAutoFit/>
          </a:bodyPr>
          <a:lstStyle/>
          <a:p>
            <a:pPr algn="ctr"/>
            <a:r>
              <a:rPr lang="en-IN"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191" name="TextBox 190">
            <a:extLst>
              <a:ext uri="{FF2B5EF4-FFF2-40B4-BE49-F238E27FC236}">
                <a16:creationId xmlns:a16="http://schemas.microsoft.com/office/drawing/2014/main" id="{1FFEA962-FB41-8A2E-CAC0-B2FFD3E4051A}"/>
              </a:ext>
            </a:extLst>
          </p:cNvPr>
          <p:cNvSpPr txBox="1"/>
          <p:nvPr/>
        </p:nvSpPr>
        <p:spPr>
          <a:xfrm>
            <a:off x="100415" y="5766129"/>
            <a:ext cx="642758" cy="523220"/>
          </a:xfrm>
          <a:prstGeom prst="rect">
            <a:avLst/>
          </a:prstGeom>
          <a:noFill/>
        </p:spPr>
        <p:txBody>
          <a:bodyPr wrap="square" rtlCol="0">
            <a:spAutoFit/>
          </a:bodyPr>
          <a:lstStyle/>
          <a:p>
            <a:pPr algn="ctr"/>
            <a:r>
              <a:rPr lang="en-IN"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198" name="TextBox 197">
            <a:extLst>
              <a:ext uri="{FF2B5EF4-FFF2-40B4-BE49-F238E27FC236}">
                <a16:creationId xmlns:a16="http://schemas.microsoft.com/office/drawing/2014/main" id="{63FEF150-5A19-0159-8F88-1E861E5E5351}"/>
              </a:ext>
            </a:extLst>
          </p:cNvPr>
          <p:cNvSpPr txBox="1"/>
          <p:nvPr/>
        </p:nvSpPr>
        <p:spPr>
          <a:xfrm>
            <a:off x="4912389" y="5766129"/>
            <a:ext cx="642758" cy="523220"/>
          </a:xfrm>
          <a:prstGeom prst="rect">
            <a:avLst/>
          </a:prstGeom>
          <a:noFill/>
        </p:spPr>
        <p:txBody>
          <a:bodyPr wrap="square" rtlCol="0">
            <a:spAutoFit/>
          </a:bodyPr>
          <a:lstStyle/>
          <a:p>
            <a:pPr algn="ctr"/>
            <a:r>
              <a:rPr lang="en-IN"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03</a:t>
            </a:r>
          </a:p>
        </p:txBody>
      </p:sp>
      <p:sp>
        <p:nvSpPr>
          <p:cNvPr id="203" name="TextBox 202">
            <a:extLst>
              <a:ext uri="{FF2B5EF4-FFF2-40B4-BE49-F238E27FC236}">
                <a16:creationId xmlns:a16="http://schemas.microsoft.com/office/drawing/2014/main" id="{80EDAC60-DFCD-1B8C-4378-640ED770208D}"/>
              </a:ext>
            </a:extLst>
          </p:cNvPr>
          <p:cNvSpPr txBox="1"/>
          <p:nvPr/>
        </p:nvSpPr>
        <p:spPr>
          <a:xfrm>
            <a:off x="10057319" y="5829535"/>
            <a:ext cx="642758" cy="523220"/>
          </a:xfrm>
          <a:prstGeom prst="rect">
            <a:avLst/>
          </a:prstGeom>
          <a:noFill/>
        </p:spPr>
        <p:txBody>
          <a:bodyPr wrap="square" rtlCol="0">
            <a:spAutoFit/>
          </a:bodyPr>
          <a:lstStyle/>
          <a:p>
            <a:pPr algn="ctr"/>
            <a:r>
              <a:rPr lang="en-IN" sz="28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05</a:t>
            </a:r>
          </a:p>
        </p:txBody>
      </p:sp>
      <p:sp>
        <p:nvSpPr>
          <p:cNvPr id="208" name="Rectangle 207">
            <a:extLst>
              <a:ext uri="{FF2B5EF4-FFF2-40B4-BE49-F238E27FC236}">
                <a16:creationId xmlns:a16="http://schemas.microsoft.com/office/drawing/2014/main" id="{DA77357F-71AA-6909-C410-595E70DF1E94}"/>
              </a:ext>
            </a:extLst>
          </p:cNvPr>
          <p:cNvSpPr/>
          <p:nvPr/>
        </p:nvSpPr>
        <p:spPr>
          <a:xfrm>
            <a:off x="2993663" y="2029285"/>
            <a:ext cx="2299434" cy="1815882"/>
          </a:xfrm>
          <a:prstGeom prst="rect">
            <a:avLst/>
          </a:prstGeom>
        </p:spPr>
        <p:txBody>
          <a:bodyPr wrap="square">
            <a:spAutoFit/>
          </a:bodyPr>
          <a:lstStyle/>
          <a:p>
            <a:pPr marL="9525"/>
            <a:r>
              <a:rPr lang="en-IN" sz="1400" b="1">
                <a:latin typeface="Poppins" panose="00000500000000000000" pitchFamily="2" charset="0"/>
                <a:ea typeface="Open Sans" panose="020B0606030504020204" pitchFamily="34" charset="0"/>
                <a:cs typeface="Poppins" panose="00000500000000000000" pitchFamily="2" charset="0"/>
              </a:rPr>
              <a:t>Feature Extraction</a:t>
            </a:r>
          </a:p>
          <a:p>
            <a:pPr marL="9525"/>
            <a:endParaRPr lang="en-IN" sz="1400" b="1">
              <a:latin typeface="Poppins" panose="00000500000000000000" pitchFamily="2" charset="0"/>
              <a:ea typeface="Open Sans" panose="020B0606030504020204" pitchFamily="34" charset="0"/>
              <a:cs typeface="Poppins" panose="00000500000000000000" pitchFamily="2" charset="0"/>
            </a:endParaRPr>
          </a:p>
          <a:p>
            <a:pPr marL="117475" indent="-117475">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Colour Features: Colour histograms binning </a:t>
            </a:r>
          </a:p>
          <a:p>
            <a:pPr marL="117475" indent="-117475">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Texture Features: LBP and Gabor filters</a:t>
            </a:r>
          </a:p>
          <a:p>
            <a:pPr marL="117475" indent="-117475">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Shape Features: HOG</a:t>
            </a:r>
          </a:p>
        </p:txBody>
      </p:sp>
      <p:sp>
        <p:nvSpPr>
          <p:cNvPr id="210" name="Rectangle 209">
            <a:extLst>
              <a:ext uri="{FF2B5EF4-FFF2-40B4-BE49-F238E27FC236}">
                <a16:creationId xmlns:a16="http://schemas.microsoft.com/office/drawing/2014/main" id="{F5037970-7034-A1B5-3323-3E65A0EFEBA2}"/>
              </a:ext>
            </a:extLst>
          </p:cNvPr>
          <p:cNvSpPr/>
          <p:nvPr/>
        </p:nvSpPr>
        <p:spPr>
          <a:xfrm>
            <a:off x="751594" y="4487427"/>
            <a:ext cx="2003892" cy="1815882"/>
          </a:xfrm>
          <a:prstGeom prst="rect">
            <a:avLst/>
          </a:prstGeom>
        </p:spPr>
        <p:txBody>
          <a:bodyPr wrap="square">
            <a:spAutoFit/>
          </a:bodyPr>
          <a:lstStyle/>
          <a:p>
            <a:pPr marL="9525"/>
            <a:r>
              <a:rPr lang="en-IN" sz="1400" b="1">
                <a:latin typeface="Poppins" panose="00000500000000000000" pitchFamily="2" charset="0"/>
                <a:ea typeface="Open Sans" panose="020B0606030504020204" pitchFamily="34" charset="0"/>
                <a:cs typeface="Poppins" panose="00000500000000000000" pitchFamily="2" charset="0"/>
              </a:rPr>
              <a:t>Preprocessing</a:t>
            </a:r>
          </a:p>
          <a:p>
            <a:pPr marL="9525"/>
            <a:endParaRPr lang="en-IN" sz="1400" b="1">
              <a:latin typeface="Poppins" panose="00000500000000000000" pitchFamily="2" charset="0"/>
              <a:ea typeface="Open Sans" panose="020B0606030504020204" pitchFamily="34" charset="0"/>
              <a:cs typeface="Poppins" panose="00000500000000000000" pitchFamily="2" charset="0"/>
            </a:endParaRPr>
          </a:p>
          <a:p>
            <a:pPr marL="117475" indent="-117475">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Split First 10 classes (80/20) train – </a:t>
            </a:r>
            <a:r>
              <a:rPr lang="en-IN" sz="1400" err="1">
                <a:latin typeface="Poppins" panose="00000500000000000000" pitchFamily="2" charset="0"/>
                <a:ea typeface="Open Sans" panose="020B0606030504020204" pitchFamily="34" charset="0"/>
                <a:cs typeface="Poppins" panose="00000500000000000000" pitchFamily="2" charset="0"/>
              </a:rPr>
              <a:t>val</a:t>
            </a:r>
            <a:endParaRPr lang="en-IN" sz="1400">
              <a:latin typeface="Poppins" panose="00000500000000000000" pitchFamily="2" charset="0"/>
              <a:ea typeface="Open Sans" panose="020B0606030504020204" pitchFamily="34" charset="0"/>
              <a:cs typeface="Poppins" panose="00000500000000000000" pitchFamily="2" charset="0"/>
            </a:endParaRPr>
          </a:p>
          <a:p>
            <a:pPr marL="98425" indent="-88900">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Resizing images </a:t>
            </a:r>
          </a:p>
          <a:p>
            <a:pPr marL="9525"/>
            <a:r>
              <a:rPr lang="en-IN" sz="1400">
                <a:latin typeface="Poppins" panose="00000500000000000000" pitchFamily="2" charset="0"/>
                <a:ea typeface="Open Sans" panose="020B0606030504020204" pitchFamily="34" charset="0"/>
                <a:cs typeface="Poppins" panose="00000500000000000000" pitchFamily="2" charset="0"/>
              </a:rPr>
              <a:t>e.g., 64x64, 128x128</a:t>
            </a:r>
          </a:p>
          <a:p>
            <a:pPr marL="98425" indent="-88900">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Normalisation</a:t>
            </a:r>
          </a:p>
        </p:txBody>
      </p:sp>
      <p:sp>
        <p:nvSpPr>
          <p:cNvPr id="213" name="Rectangle 212">
            <a:extLst>
              <a:ext uri="{FF2B5EF4-FFF2-40B4-BE49-F238E27FC236}">
                <a16:creationId xmlns:a16="http://schemas.microsoft.com/office/drawing/2014/main" id="{26A4B721-3257-8570-7DAF-8020C6A8E3FB}"/>
              </a:ext>
            </a:extLst>
          </p:cNvPr>
          <p:cNvSpPr/>
          <p:nvPr/>
        </p:nvSpPr>
        <p:spPr>
          <a:xfrm>
            <a:off x="8074691" y="2129207"/>
            <a:ext cx="2525077" cy="1600438"/>
          </a:xfrm>
          <a:prstGeom prst="rect">
            <a:avLst/>
          </a:prstGeom>
        </p:spPr>
        <p:txBody>
          <a:bodyPr wrap="square">
            <a:spAutoFit/>
          </a:bodyPr>
          <a:lstStyle/>
          <a:p>
            <a:pPr marL="9525"/>
            <a:r>
              <a:rPr lang="en-IN" sz="1400" b="1">
                <a:latin typeface="Poppins" panose="00000500000000000000" pitchFamily="2" charset="0"/>
                <a:ea typeface="Open Sans" panose="020B0606030504020204" pitchFamily="34" charset="0"/>
                <a:cs typeface="Poppins" panose="00000500000000000000" pitchFamily="2" charset="0"/>
              </a:rPr>
              <a:t>Classifier Training &amp; Hyperparameter Tuning</a:t>
            </a:r>
          </a:p>
          <a:p>
            <a:pPr marL="9525"/>
            <a:endParaRPr lang="en-IN" sz="1400" b="1">
              <a:latin typeface="Poppins" panose="00000500000000000000" pitchFamily="2" charset="0"/>
              <a:ea typeface="Open Sans" panose="020B0606030504020204" pitchFamily="34" charset="0"/>
              <a:cs typeface="Poppins" panose="00000500000000000000" pitchFamily="2" charset="0"/>
            </a:endParaRPr>
          </a:p>
          <a:p>
            <a:pPr marL="117475" indent="-117475">
              <a:buFont typeface="Arial" panose="020B0604020202020204" pitchFamily="34" charset="0"/>
              <a:buChar char="•"/>
            </a:pPr>
            <a:r>
              <a:rPr lang="en-IN" sz="1400" err="1">
                <a:latin typeface="Poppins" panose="00000500000000000000" pitchFamily="2" charset="0"/>
                <a:ea typeface="Open Sans" panose="020B0606030504020204" pitchFamily="34" charset="0"/>
                <a:cs typeface="Poppins" panose="00000500000000000000" pitchFamily="2" charset="0"/>
              </a:rPr>
              <a:t>DecisionTree</a:t>
            </a:r>
            <a:r>
              <a:rPr lang="en-IN" sz="1400">
                <a:latin typeface="Poppins" panose="00000500000000000000" pitchFamily="2" charset="0"/>
                <a:ea typeface="Open Sans" panose="020B0606030504020204" pitchFamily="34" charset="0"/>
                <a:cs typeface="Poppins" panose="00000500000000000000" pitchFamily="2" charset="0"/>
              </a:rPr>
              <a:t> Classifier</a:t>
            </a:r>
          </a:p>
          <a:p>
            <a:pPr marL="117475" indent="-117475">
              <a:buFont typeface="Arial" panose="020B0604020202020204" pitchFamily="34" charset="0"/>
              <a:buChar char="•"/>
            </a:pPr>
            <a:r>
              <a:rPr lang="en-IN" sz="1400" err="1">
                <a:latin typeface="Poppins" panose="00000500000000000000" pitchFamily="2" charset="0"/>
                <a:ea typeface="Open Sans" panose="020B0606030504020204" pitchFamily="34" charset="0"/>
                <a:cs typeface="Poppins" panose="00000500000000000000" pitchFamily="2" charset="0"/>
              </a:rPr>
              <a:t>GridsearchCV</a:t>
            </a:r>
            <a:r>
              <a:rPr lang="en-IN" sz="1400">
                <a:latin typeface="Poppins" panose="00000500000000000000" pitchFamily="2" charset="0"/>
                <a:ea typeface="Open Sans" panose="020B0606030504020204" pitchFamily="34" charset="0"/>
                <a:cs typeface="Poppins" panose="00000500000000000000" pitchFamily="2" charset="0"/>
              </a:rPr>
              <a:t> used for overfitting and underfitting</a:t>
            </a:r>
          </a:p>
        </p:txBody>
      </p:sp>
      <p:sp>
        <p:nvSpPr>
          <p:cNvPr id="214" name="Rectangle 213">
            <a:extLst>
              <a:ext uri="{FF2B5EF4-FFF2-40B4-BE49-F238E27FC236}">
                <a16:creationId xmlns:a16="http://schemas.microsoft.com/office/drawing/2014/main" id="{F6944BCB-5A6A-3C91-799C-481E89F55ED3}"/>
              </a:ext>
            </a:extLst>
          </p:cNvPr>
          <p:cNvSpPr/>
          <p:nvPr/>
        </p:nvSpPr>
        <p:spPr>
          <a:xfrm>
            <a:off x="10647317" y="4427301"/>
            <a:ext cx="1780353" cy="1600438"/>
          </a:xfrm>
          <a:prstGeom prst="rect">
            <a:avLst/>
          </a:prstGeom>
        </p:spPr>
        <p:txBody>
          <a:bodyPr wrap="square">
            <a:spAutoFit/>
          </a:bodyPr>
          <a:lstStyle/>
          <a:p>
            <a:pPr marL="9525"/>
            <a:r>
              <a:rPr lang="en-IN" sz="1400" b="1">
                <a:latin typeface="Poppins" panose="00000500000000000000" pitchFamily="2" charset="0"/>
                <a:ea typeface="Open Sans" panose="020B0606030504020204" pitchFamily="34" charset="0"/>
                <a:cs typeface="Poppins" panose="00000500000000000000" pitchFamily="2" charset="0"/>
              </a:rPr>
              <a:t>Performance Evaluation</a:t>
            </a:r>
          </a:p>
          <a:p>
            <a:pPr marL="9525"/>
            <a:endParaRPr lang="en-IN" sz="1400" b="1">
              <a:latin typeface="Poppins" panose="00000500000000000000" pitchFamily="2" charset="0"/>
              <a:ea typeface="Open Sans" panose="020B0606030504020204" pitchFamily="34" charset="0"/>
              <a:cs typeface="Poppins" panose="00000500000000000000" pitchFamily="2" charset="0"/>
            </a:endParaRPr>
          </a:p>
          <a:p>
            <a:pPr marL="117475" indent="-117475">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Accuracy &amp;      Loss scores</a:t>
            </a:r>
          </a:p>
          <a:p>
            <a:pPr marL="117475" indent="-117475">
              <a:buFont typeface="Arial" panose="020B0604020202020204" pitchFamily="34" charset="0"/>
              <a:buChar char="•"/>
            </a:pPr>
            <a:r>
              <a:rPr lang="en-IN" sz="1400">
                <a:latin typeface="Poppins" panose="00000500000000000000" pitchFamily="2" charset="0"/>
                <a:ea typeface="Open Sans" panose="020B0606030504020204" pitchFamily="34" charset="0"/>
                <a:cs typeface="Poppins" panose="00000500000000000000" pitchFamily="2" charset="0"/>
              </a:rPr>
              <a:t>Classification reports</a:t>
            </a:r>
          </a:p>
        </p:txBody>
      </p:sp>
    </p:spTree>
    <p:extLst>
      <p:ext uri="{BB962C8B-B14F-4D97-AF65-F5344CB8AC3E}">
        <p14:creationId xmlns:p14="http://schemas.microsoft.com/office/powerpoint/2010/main" val="31184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FFFD3D9D-1EB1-F808-25E0-D3F3C34DA6F8}"/>
              </a:ext>
            </a:extLst>
          </p:cNvPr>
          <p:cNvGraphicFramePr>
            <a:graphicFrameLocks noGrp="1"/>
          </p:cNvGraphicFramePr>
          <p:nvPr>
            <p:extLst>
              <p:ext uri="{D42A27DB-BD31-4B8C-83A1-F6EECF244321}">
                <p14:modId xmlns:p14="http://schemas.microsoft.com/office/powerpoint/2010/main" val="4199720812"/>
              </p:ext>
            </p:extLst>
          </p:nvPr>
        </p:nvGraphicFramePr>
        <p:xfrm>
          <a:off x="518422" y="1331921"/>
          <a:ext cx="10802249" cy="3670933"/>
        </p:xfrm>
        <a:graphic>
          <a:graphicData uri="http://schemas.openxmlformats.org/drawingml/2006/table">
            <a:tbl>
              <a:tblPr firstRow="1" bandRow="1">
                <a:tableStyleId>{5C22544A-7EE6-4342-B048-85BDC9FD1C3A}</a:tableStyleId>
              </a:tblPr>
              <a:tblGrid>
                <a:gridCol w="2761014">
                  <a:extLst>
                    <a:ext uri="{9D8B030D-6E8A-4147-A177-3AD203B41FA5}">
                      <a16:colId xmlns:a16="http://schemas.microsoft.com/office/drawing/2014/main" val="177630205"/>
                    </a:ext>
                  </a:extLst>
                </a:gridCol>
                <a:gridCol w="2049449">
                  <a:extLst>
                    <a:ext uri="{9D8B030D-6E8A-4147-A177-3AD203B41FA5}">
                      <a16:colId xmlns:a16="http://schemas.microsoft.com/office/drawing/2014/main" val="995942731"/>
                    </a:ext>
                  </a:extLst>
                </a:gridCol>
                <a:gridCol w="2395455">
                  <a:extLst>
                    <a:ext uri="{9D8B030D-6E8A-4147-A177-3AD203B41FA5}">
                      <a16:colId xmlns:a16="http://schemas.microsoft.com/office/drawing/2014/main" val="1015285071"/>
                    </a:ext>
                  </a:extLst>
                </a:gridCol>
                <a:gridCol w="3596331">
                  <a:extLst>
                    <a:ext uri="{9D8B030D-6E8A-4147-A177-3AD203B41FA5}">
                      <a16:colId xmlns:a16="http://schemas.microsoft.com/office/drawing/2014/main" val="2454800225"/>
                    </a:ext>
                  </a:extLst>
                </a:gridCol>
              </a:tblGrid>
              <a:tr h="588734">
                <a:tc>
                  <a:txBody>
                    <a:bodyPr/>
                    <a:lstStyle/>
                    <a:p>
                      <a:pPr algn="ctr"/>
                      <a:r>
                        <a:rPr lang="en-US" sz="1400">
                          <a:latin typeface="Poppins" pitchFamily="2" charset="77"/>
                          <a:cs typeface="Poppins" pitchFamily="2" charset="77"/>
                        </a:rPr>
                        <a:t>Feature Extraction Experiments</a:t>
                      </a:r>
                    </a:p>
                  </a:txBody>
                  <a:tcPr>
                    <a:lnL w="12700" cap="flat" cmpd="sng" algn="ctr">
                      <a:solidFill>
                        <a:srgbClr val="1A4D2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latin typeface="Poppins" pitchFamily="2" charset="77"/>
                          <a:cs typeface="Poppins" pitchFamily="2" charset="77"/>
                        </a:rPr>
                        <a:t> Parameters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latin typeface="Poppins" pitchFamily="2" charset="77"/>
                          <a:cs typeface="Poppins" pitchFamily="2" charset="77"/>
                        </a:rPr>
                        <a:t>Performance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1" i="0" u="none" strike="noStrike" kern="1200">
                          <a:solidFill>
                            <a:schemeClr val="lt1"/>
                          </a:solidFill>
                          <a:effectLst/>
                          <a:latin typeface="Poppins" pitchFamily="2" charset="77"/>
                          <a:ea typeface="+mn-ea"/>
                          <a:cs typeface="Poppins" pitchFamily="2" charset="77"/>
                        </a:rPr>
                        <a:t>Actions for Model Improvement</a:t>
                      </a:r>
                      <a:endParaRPr lang="en-GB" sz="1400" b="0" i="0" u="none" strike="noStrike" kern="1200">
                        <a:solidFill>
                          <a:schemeClr val="lt1"/>
                        </a:solidFill>
                        <a:effectLst/>
                        <a:latin typeface="Poppins" pitchFamily="2" charset="77"/>
                        <a:ea typeface="+mn-ea"/>
                        <a:cs typeface="Poppins" pitchFamily="2" charset="77"/>
                      </a:endParaRPr>
                    </a:p>
                    <a:p>
                      <a:pPr algn="ctr"/>
                      <a:endParaRPr lang="en-US" sz="1400">
                        <a:latin typeface="Poppins" pitchFamily="2" charset="77"/>
                        <a:cs typeface="Poppins" pitchFamily="2" charset="77"/>
                      </a:endParaRPr>
                    </a:p>
                  </a:txBody>
                  <a:tcPr>
                    <a:lnL w="12700" cap="flat" cmpd="sng" algn="ctr">
                      <a:solidFill>
                        <a:schemeClr val="bg1"/>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3929732"/>
                  </a:ext>
                </a:extLst>
              </a:tr>
              <a:tr h="588734">
                <a:tc>
                  <a:txBody>
                    <a:bodyPr/>
                    <a:lstStyle/>
                    <a:p>
                      <a:pPr algn="ctr"/>
                      <a:endParaRPr lang="en-US" sz="1400">
                        <a:latin typeface="Poppins" pitchFamily="2" charset="77"/>
                        <a:cs typeface="Poppins" pitchFamily="2" charset="77"/>
                      </a:endParaRPr>
                    </a:p>
                    <a:p>
                      <a:pPr algn="ctr"/>
                      <a:r>
                        <a:rPr lang="en-US" sz="1400">
                          <a:latin typeface="Poppins" pitchFamily="2" charset="77"/>
                          <a:cs typeface="Poppins" pitchFamily="2" charset="77"/>
                        </a:rPr>
                        <a:t>Colour Histograms only</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latin typeface="Poppins" pitchFamily="2" charset="77"/>
                        <a:cs typeface="Poppins" pitchFamily="2" charset="77"/>
                      </a:endParaRPr>
                    </a:p>
                    <a:p>
                      <a:pPr algn="ctr"/>
                      <a:r>
                        <a:rPr lang="en-US" sz="1400">
                          <a:latin typeface="Poppins" pitchFamily="2" charset="77"/>
                          <a:cs typeface="Poppins" pitchFamily="2" charset="77"/>
                        </a:rPr>
                        <a:t>Initial model</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latin typeface="Poppins" pitchFamily="2" charset="77"/>
                          <a:cs typeface="Poppins" pitchFamily="2" charset="77"/>
                        </a:rPr>
                        <a:t>Val </a:t>
                      </a:r>
                      <a:r>
                        <a:rPr lang="en-US" sz="1400">
                          <a:latin typeface="Poppins" pitchFamily="2" charset="77"/>
                          <a:cs typeface="Poppins" pitchFamily="2" charset="77"/>
                        </a:rPr>
                        <a:t>Accuracy </a:t>
                      </a:r>
                      <a:r>
                        <a:rPr lang="en-GB" sz="1400">
                          <a:latin typeface="Poppins" pitchFamily="2" charset="77"/>
                          <a:cs typeface="Poppins" pitchFamily="2" charset="77"/>
                        </a:rPr>
                        <a:t>= 0.22</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latin typeface="Poppins" pitchFamily="2" charset="77"/>
                          <a:cs typeface="Poppins" pitchFamily="2" charset="77"/>
                        </a:rPr>
                        <a:t>Train </a:t>
                      </a:r>
                      <a:r>
                        <a:rPr lang="en-US" sz="1400">
                          <a:latin typeface="Poppins" pitchFamily="2" charset="77"/>
                          <a:cs typeface="Poppins" pitchFamily="2" charset="77"/>
                        </a:rPr>
                        <a:t>Accuracy</a:t>
                      </a:r>
                      <a:r>
                        <a:rPr lang="en-GB" sz="1400">
                          <a:latin typeface="Poppins" pitchFamily="2" charset="77"/>
                          <a:cs typeface="Poppins" pitchFamily="2" charset="77"/>
                        </a:rPr>
                        <a:t>: 0.50</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a:latin typeface="Poppins" pitchFamily="2" charset="77"/>
                          <a:cs typeface="Poppins" pitchFamily="2" charset="77"/>
                        </a:rPr>
                        <a:t>Testing colour-based features, urgent need for feature selection.</a:t>
                      </a:r>
                    </a:p>
                  </a:txBody>
                  <a:tcPr anchor="ct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8031910"/>
                  </a:ext>
                </a:extLst>
              </a:tr>
              <a:tr h="831155">
                <a:tc>
                  <a:txBody>
                    <a:bodyPr/>
                    <a:lstStyle/>
                    <a:p>
                      <a:pPr algn="ctr"/>
                      <a:r>
                        <a:rPr lang="en-US" sz="1400">
                          <a:latin typeface="Poppins" pitchFamily="2" charset="77"/>
                          <a:cs typeface="Poppins" pitchFamily="2" charset="77"/>
                        </a:rPr>
                        <a:t>Histogram of Oriented Gradients (HOG) + </a:t>
                      </a:r>
                    </a:p>
                    <a:p>
                      <a:pPr algn="ctr"/>
                      <a:r>
                        <a:rPr lang="en-US" sz="1400">
                          <a:latin typeface="Poppins" pitchFamily="2" charset="77"/>
                          <a:cs typeface="Poppins" pitchFamily="2" charset="77"/>
                        </a:rPr>
                        <a:t>Colour Histogram </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latin typeface="Poppins" pitchFamily="2" charset="77"/>
                          <a:cs typeface="Poppins" pitchFamily="2" charset="77"/>
                        </a:rPr>
                        <a:t>K-Best = 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latin typeface="Poppins" pitchFamily="2" charset="77"/>
                          <a:cs typeface="Poppins" pitchFamily="2" charset="77"/>
                        </a:rPr>
                        <a:t>RFE = 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Poppins" pitchFamily="2" charset="77"/>
                          <a:cs typeface="Poppins" pitchFamily="2" charset="77"/>
                        </a:rPr>
                        <a:t>max_depth = 10</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latin typeface="Poppins" pitchFamily="2" charset="77"/>
                          <a:cs typeface="Poppins" pitchFamily="2" charset="77"/>
                        </a:rPr>
                        <a:t>Val </a:t>
                      </a:r>
                      <a:r>
                        <a:rPr lang="en-US" sz="1400">
                          <a:latin typeface="Poppins" pitchFamily="2" charset="77"/>
                          <a:cs typeface="Poppins" pitchFamily="2" charset="77"/>
                        </a:rPr>
                        <a:t>Accuracy =</a:t>
                      </a:r>
                      <a:r>
                        <a:rPr lang="en-GB" sz="1400">
                          <a:latin typeface="Poppins" pitchFamily="2" charset="77"/>
                          <a:cs typeface="Poppins" pitchFamily="2" charset="77"/>
                        </a:rPr>
                        <a:t> 0.20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latin typeface="Poppins" pitchFamily="2" charset="77"/>
                          <a:cs typeface="Poppins" pitchFamily="2" charset="77"/>
                        </a:rPr>
                        <a:t>Train </a:t>
                      </a:r>
                      <a:r>
                        <a:rPr lang="en-US" sz="1400">
                          <a:latin typeface="Poppins" pitchFamily="2" charset="77"/>
                          <a:cs typeface="Poppins" pitchFamily="2" charset="77"/>
                        </a:rPr>
                        <a:t>Accuracy </a:t>
                      </a:r>
                      <a:r>
                        <a:rPr lang="en-GB" sz="1400">
                          <a:latin typeface="Poppins" pitchFamily="2" charset="77"/>
                          <a:cs typeface="Poppins" pitchFamily="2" charset="77"/>
                        </a:rPr>
                        <a:t>= 0.21 </a:t>
                      </a:r>
                    </a:p>
                    <a:p>
                      <a:pPr algn="ctr"/>
                      <a:r>
                        <a:rPr lang="en-US" sz="1400">
                          <a:latin typeface="Poppins" pitchFamily="2" charset="77"/>
                          <a:cs typeface="Poppins" pitchFamily="2" charset="77"/>
                        </a:rPr>
                        <a:t>Time = 10371.12 sec</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sz="1400">
                          <a:latin typeface="Poppins" pitchFamily="2" charset="77"/>
                          <a:cs typeface="Poppins" pitchFamily="2" charset="77"/>
                        </a:rPr>
                        <a:t>Reduced overfitting with efficient dimensionality reduction. </a:t>
                      </a:r>
                    </a:p>
                    <a:p>
                      <a:r>
                        <a:rPr lang="en-GB" sz="1400">
                          <a:latin typeface="Poppins" pitchFamily="2" charset="77"/>
                          <a:cs typeface="Poppins" pitchFamily="2" charset="77"/>
                        </a:rPr>
                        <a:t>Runtime increased dramatically.</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5052206"/>
                  </a:ext>
                </a:extLst>
              </a:tr>
              <a:tr h="831155">
                <a:tc>
                  <a:txBody>
                    <a:bodyPr/>
                    <a:lstStyle/>
                    <a:p>
                      <a:pPr algn="ctr"/>
                      <a:r>
                        <a:rPr lang="en-US" sz="1400">
                          <a:latin typeface="Poppins" pitchFamily="2" charset="77"/>
                          <a:cs typeface="Poppins" pitchFamily="2" charset="77"/>
                        </a:rPr>
                        <a:t>HOG + Colour Histogram + Local Binary Patterns (LBP) + Gabor filters</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latin typeface="Poppins" pitchFamily="2" charset="77"/>
                          <a:cs typeface="Poppins" pitchFamily="2" charset="77"/>
                        </a:rPr>
                        <a:t>K-Best = 100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latin typeface="Poppins" pitchFamily="2" charset="77"/>
                          <a:cs typeface="Poppins" pitchFamily="2" charset="77"/>
                        </a:rPr>
                        <a:t>RFE = 50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Poppins" pitchFamily="2" charset="77"/>
                          <a:cs typeface="Poppins" pitchFamily="2" charset="77"/>
                        </a:rPr>
                        <a:t>max_depth = 10</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latin typeface="Poppins" pitchFamily="2" charset="77"/>
                          <a:cs typeface="Poppins" pitchFamily="2" charset="77"/>
                        </a:rPr>
                        <a:t>Val Accuracy = 0.20</a:t>
                      </a:r>
                    </a:p>
                    <a:p>
                      <a:pPr algn="ctr"/>
                      <a:r>
                        <a:rPr lang="en-US" sz="1400">
                          <a:latin typeface="Poppins" pitchFamily="2" charset="77"/>
                          <a:cs typeface="Poppins" pitchFamily="2" charset="77"/>
                        </a:rPr>
                        <a:t>Train Accuracy = 0.28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Poppins" pitchFamily="2" charset="77"/>
                          <a:cs typeface="Poppins" pitchFamily="2" charset="77"/>
                        </a:rPr>
                        <a:t>Time = </a:t>
                      </a:r>
                      <a:r>
                        <a:rPr lang="en-GB" sz="1400">
                          <a:latin typeface="Poppins" pitchFamily="2" charset="77"/>
                          <a:cs typeface="Poppins" pitchFamily="2" charset="77"/>
                        </a:rPr>
                        <a:t>368.65 sec</a:t>
                      </a:r>
                      <a:endParaRPr lang="en-US" sz="1400">
                        <a:latin typeface="Poppins" pitchFamily="2" charset="77"/>
                        <a:cs typeface="Poppins" pitchFamily="2" charset="77"/>
                      </a:endParaRP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latin typeface="Poppins" pitchFamily="2" charset="77"/>
                          <a:cs typeface="Poppins" pitchFamily="2" charset="77"/>
                        </a:rPr>
                        <a:t>A high feature vector needs a more aggressive feature selection with Decision Trees.</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1170510"/>
                  </a:ext>
                </a:extLst>
              </a:tr>
              <a:tr h="8311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latin typeface="Poppins" pitchFamily="2" charset="77"/>
                        <a:cs typeface="Poppins" pitchFamily="2" charset="77"/>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Poppins" pitchFamily="2" charset="77"/>
                          <a:cs typeface="Poppins" pitchFamily="2" charset="77"/>
                        </a:rPr>
                        <a:t>Final Model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Poppins" pitchFamily="2" charset="77"/>
                          <a:cs typeface="Poppins" pitchFamily="2" charset="77"/>
                        </a:rPr>
                        <a:t>HOG + Colour Histogram </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latin typeface="Poppins" pitchFamily="2" charset="77"/>
                        <a:cs typeface="Poppins" pitchFamily="2" charset="77"/>
                      </a:endParaRPr>
                    </a:p>
                    <a:p>
                      <a:pPr algn="ctr"/>
                      <a:r>
                        <a:rPr lang="en-US" sz="1400">
                          <a:latin typeface="Poppins" pitchFamily="2" charset="77"/>
                          <a:cs typeface="Poppins" pitchFamily="2" charset="77"/>
                        </a:rPr>
                        <a:t>PCA =15</a:t>
                      </a:r>
                    </a:p>
                    <a:p>
                      <a:pPr algn="ctr"/>
                      <a:r>
                        <a:rPr lang="en-US" sz="1400">
                          <a:latin typeface="Poppins" pitchFamily="2" charset="77"/>
                          <a:cs typeface="Poppins" pitchFamily="2" charset="77"/>
                        </a:rPr>
                        <a:t>max_depth = 5</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Poppins" pitchFamily="2" charset="77"/>
                          <a:cs typeface="Poppins" pitchFamily="2" charset="77"/>
                        </a:rPr>
                        <a:t>Val Accuracy = 0.25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Poppins" pitchFamily="2" charset="77"/>
                          <a:cs typeface="Poppins" pitchFamily="2" charset="77"/>
                        </a:rPr>
                        <a:t>Train Accuracy = 0.22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Poppins" pitchFamily="2" charset="77"/>
                          <a:cs typeface="Poppins" pitchFamily="2" charset="77"/>
                        </a:rPr>
                        <a:t>Time = </a:t>
                      </a:r>
                      <a:r>
                        <a:rPr lang="en-GB" sz="1400">
                          <a:latin typeface="Poppins" pitchFamily="2" charset="77"/>
                          <a:cs typeface="Poppins" pitchFamily="2" charset="77"/>
                        </a:rPr>
                        <a:t>988.16 sec</a:t>
                      </a:r>
                      <a:endParaRPr lang="en-US" sz="1400">
                        <a:latin typeface="Poppins" pitchFamily="2" charset="77"/>
                        <a:cs typeface="Poppins" pitchFamily="2" charset="77"/>
                      </a:endParaRP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latin typeface="Poppins" pitchFamily="2" charset="77"/>
                          <a:cs typeface="Poppins" pitchFamily="2" charset="77"/>
                        </a:rPr>
                        <a:t>Best feature combination.</a:t>
                      </a:r>
                    </a:p>
                    <a:p>
                      <a:r>
                        <a:rPr lang="en-US" sz="1400">
                          <a:latin typeface="Poppins" pitchFamily="2" charset="77"/>
                          <a:cs typeface="Poppins" pitchFamily="2" charset="77"/>
                        </a:rPr>
                        <a:t>Runtime balance, Lower overfitting &amp; high validation.</a:t>
                      </a: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9543603"/>
                  </a:ext>
                </a:extLst>
              </a:tr>
            </a:tbl>
          </a:graphicData>
        </a:graphic>
      </p:graphicFrame>
      <p:sp>
        <p:nvSpPr>
          <p:cNvPr id="6" name="Title 1">
            <a:extLst>
              <a:ext uri="{FF2B5EF4-FFF2-40B4-BE49-F238E27FC236}">
                <a16:creationId xmlns:a16="http://schemas.microsoft.com/office/drawing/2014/main" id="{90F5EA5E-2BD8-36B9-7AA8-F44F47A5FC31}"/>
              </a:ext>
            </a:extLst>
          </p:cNvPr>
          <p:cNvSpPr>
            <a:spLocks noGrp="1"/>
          </p:cNvSpPr>
          <p:nvPr>
            <p:ph type="title"/>
          </p:nvPr>
        </p:nvSpPr>
        <p:spPr>
          <a:xfrm>
            <a:off x="522747" y="835007"/>
            <a:ext cx="11930510" cy="369332"/>
          </a:xfrm>
          <a:noFill/>
        </p:spPr>
        <p:txBody>
          <a:bodyPr>
            <a:noAutofit/>
          </a:bodyPr>
          <a:lstStyle/>
          <a:p>
            <a:r>
              <a:rPr lang="en-US" sz="2000" b="1">
                <a:latin typeface="Poppins" panose="00000500000000000000" pitchFamily="2" charset="0"/>
                <a:cs typeface="Poppins" panose="00000500000000000000" pitchFamily="2" charset="0"/>
              </a:rPr>
              <a:t>Iterative Experimentation with Baseline Classification Model (Decision Trees)</a:t>
            </a:r>
          </a:p>
        </p:txBody>
      </p:sp>
      <p:sp>
        <p:nvSpPr>
          <p:cNvPr id="7" name="Title 1">
            <a:extLst>
              <a:ext uri="{FF2B5EF4-FFF2-40B4-BE49-F238E27FC236}">
                <a16:creationId xmlns:a16="http://schemas.microsoft.com/office/drawing/2014/main" id="{8873DC35-F817-641A-C3EF-C5A8884EA303}"/>
              </a:ext>
            </a:extLst>
          </p:cNvPr>
          <p:cNvSpPr txBox="1">
            <a:spLocks/>
          </p:cNvSpPr>
          <p:nvPr/>
        </p:nvSpPr>
        <p:spPr>
          <a:xfrm>
            <a:off x="518420" y="5112181"/>
            <a:ext cx="10802249" cy="1274890"/>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a:latin typeface="Poppins" pitchFamily="2" charset="77"/>
                <a:cs typeface="Poppins" pitchFamily="2" charset="77"/>
              </a:rPr>
              <a:t>Decision trees are really sensitive to noisy data, making them quite inefficient for our dataset. However, good feature selection techniques improved decision boundaries for better </a:t>
            </a:r>
            <a:r>
              <a:rPr lang="en-US" sz="1600" err="1">
                <a:latin typeface="Poppins" pitchFamily="2" charset="77"/>
                <a:cs typeface="Poppins" pitchFamily="2" charset="77"/>
              </a:rPr>
              <a:t>generalisation</a:t>
            </a:r>
            <a:r>
              <a:rPr lang="en-US" sz="1600">
                <a:latin typeface="Poppins" pitchFamily="2" charset="77"/>
                <a:cs typeface="Poppins" pitchFamily="2" charset="77"/>
              </a:rPr>
              <a:t>.  </a:t>
            </a:r>
          </a:p>
          <a:p>
            <a:endParaRPr lang="en-US" sz="1600">
              <a:latin typeface="Poppins" pitchFamily="2" charset="77"/>
              <a:cs typeface="Poppins" pitchFamily="2" charset="77"/>
            </a:endParaRPr>
          </a:p>
          <a:p>
            <a:r>
              <a:rPr lang="en-GB" sz="1600">
                <a:latin typeface="Poppins" pitchFamily="2" charset="77"/>
                <a:cs typeface="Poppins" pitchFamily="2" charset="77"/>
              </a:rPr>
              <a:t>To further improve predictions, we explored ensemble methods </a:t>
            </a:r>
            <a:r>
              <a:rPr lang="en-GB" sz="1600" b="1">
                <a:latin typeface="Poppins" pitchFamily="2" charset="77"/>
                <a:cs typeface="Poppins" pitchFamily="2" charset="77"/>
              </a:rPr>
              <a:t>(Random Forest)</a:t>
            </a:r>
            <a:r>
              <a:rPr lang="en-GB" sz="1600">
                <a:latin typeface="Poppins" pitchFamily="2" charset="77"/>
                <a:cs typeface="Poppins" pitchFamily="2" charset="77"/>
              </a:rPr>
              <a:t>, for better accuracy.</a:t>
            </a:r>
            <a:endParaRPr lang="en-US" sz="1600">
              <a:latin typeface="Poppins" pitchFamily="2" charset="77"/>
              <a:cs typeface="Poppins" pitchFamily="2" charset="77"/>
            </a:endParaRPr>
          </a:p>
        </p:txBody>
      </p:sp>
      <p:sp>
        <p:nvSpPr>
          <p:cNvPr id="9" name="Text Placeholder 1">
            <a:extLst>
              <a:ext uri="{FF2B5EF4-FFF2-40B4-BE49-F238E27FC236}">
                <a16:creationId xmlns:a16="http://schemas.microsoft.com/office/drawing/2014/main" id="{5F0CD7B9-89DA-DBF8-F5AE-7551EBF457B0}"/>
              </a:ext>
            </a:extLst>
          </p:cNvPr>
          <p:cNvSpPr txBox="1">
            <a:spLocks/>
          </p:cNvSpPr>
          <p:nvPr/>
        </p:nvSpPr>
        <p:spPr>
          <a:xfrm>
            <a:off x="518422" y="131759"/>
            <a:ext cx="4172660" cy="619116"/>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000" b="1">
                <a:latin typeface="+mj-lt"/>
              </a:rPr>
              <a:t>Performance</a:t>
            </a:r>
          </a:p>
        </p:txBody>
      </p:sp>
    </p:spTree>
    <p:extLst>
      <p:ext uri="{BB962C8B-B14F-4D97-AF65-F5344CB8AC3E}">
        <p14:creationId xmlns:p14="http://schemas.microsoft.com/office/powerpoint/2010/main" val="2123583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5434-3B8B-CF3C-8A9B-ACB147A3B53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2BDDBA7-CFF7-B9D3-3FCF-ADF16399894E}"/>
              </a:ext>
            </a:extLst>
          </p:cNvPr>
          <p:cNvSpPr>
            <a:spLocks noGrp="1"/>
          </p:cNvSpPr>
          <p:nvPr>
            <p:ph type="body" sz="quarter" idx="13"/>
          </p:nvPr>
        </p:nvSpPr>
        <p:spPr>
          <a:xfrm>
            <a:off x="838201" y="3810700"/>
            <a:ext cx="5424948" cy="731870"/>
          </a:xfrm>
        </p:spPr>
        <p:txBody>
          <a:bodyPr/>
          <a:lstStyle/>
          <a:p>
            <a:r>
              <a:rPr lang="en-GB"/>
              <a:t>Random Forest</a:t>
            </a:r>
            <a:endParaRPr lang="en-GB" noProof="0"/>
          </a:p>
        </p:txBody>
      </p:sp>
      <p:sp>
        <p:nvSpPr>
          <p:cNvPr id="3" name="Content Placeholder 2">
            <a:extLst>
              <a:ext uri="{FF2B5EF4-FFF2-40B4-BE49-F238E27FC236}">
                <a16:creationId xmlns:a16="http://schemas.microsoft.com/office/drawing/2014/main" id="{672279F1-62B3-B65A-C9E9-027B1DB83FD6}"/>
              </a:ext>
            </a:extLst>
          </p:cNvPr>
          <p:cNvSpPr>
            <a:spLocks noGrp="1"/>
          </p:cNvSpPr>
          <p:nvPr>
            <p:ph sz="quarter" idx="17"/>
          </p:nvPr>
        </p:nvSpPr>
        <p:spPr/>
        <p:txBody>
          <a:bodyPr/>
          <a:lstStyle/>
          <a:p>
            <a:endParaRPr lang="en-GB" noProof="0"/>
          </a:p>
        </p:txBody>
      </p:sp>
      <p:sp>
        <p:nvSpPr>
          <p:cNvPr id="4" name="Text Placeholder 3">
            <a:extLst>
              <a:ext uri="{FF2B5EF4-FFF2-40B4-BE49-F238E27FC236}">
                <a16:creationId xmlns:a16="http://schemas.microsoft.com/office/drawing/2014/main" id="{1FA48F57-7290-5B2D-F4EF-FD8B79D8735A}"/>
              </a:ext>
            </a:extLst>
          </p:cNvPr>
          <p:cNvSpPr>
            <a:spLocks noGrp="1"/>
          </p:cNvSpPr>
          <p:nvPr>
            <p:ph type="body" sz="quarter" idx="18"/>
          </p:nvPr>
        </p:nvSpPr>
        <p:spPr>
          <a:xfrm>
            <a:off x="1084146" y="2336912"/>
            <a:ext cx="1327382" cy="962106"/>
          </a:xfrm>
        </p:spPr>
        <p:txBody>
          <a:bodyPr/>
          <a:lstStyle/>
          <a:p>
            <a:r>
              <a:rPr lang="en-GB" noProof="0"/>
              <a:t>02</a:t>
            </a:r>
          </a:p>
        </p:txBody>
      </p:sp>
    </p:spTree>
    <p:extLst>
      <p:ext uri="{BB962C8B-B14F-4D97-AF65-F5344CB8AC3E}">
        <p14:creationId xmlns:p14="http://schemas.microsoft.com/office/powerpoint/2010/main" val="3712134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B4ED-F3B6-1372-5BE4-B06CF98CA3AC}"/>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84F6C8DF-6D3F-D5C9-68E7-E8CF34017342}"/>
              </a:ext>
            </a:extLst>
          </p:cNvPr>
          <p:cNvSpPr>
            <a:spLocks noGrp="1"/>
          </p:cNvSpPr>
          <p:nvPr>
            <p:ph type="body" sz="quarter" idx="25"/>
          </p:nvPr>
        </p:nvSpPr>
        <p:spPr>
          <a:xfrm>
            <a:off x="1055234" y="1234423"/>
            <a:ext cx="9149349" cy="962106"/>
          </a:xfrm>
          <a:noFill/>
        </p:spPr>
        <p:txBody>
          <a:bodyPr/>
          <a:lstStyle/>
          <a:p>
            <a:r>
              <a:rPr lang="en-US" sz="1800" noProof="0"/>
              <a:t>We Explored the use of random forests for image classification, testing out different feature extraction techniques to improve performance.</a:t>
            </a:r>
            <a:endParaRPr lang="en-GB" sz="1800" noProof="0"/>
          </a:p>
          <a:p>
            <a:endParaRPr lang="en-GB" sz="2400" noProof="0"/>
          </a:p>
        </p:txBody>
      </p:sp>
      <p:graphicFrame>
        <p:nvGraphicFramePr>
          <p:cNvPr id="7" name="Table 6">
            <a:extLst>
              <a:ext uri="{FF2B5EF4-FFF2-40B4-BE49-F238E27FC236}">
                <a16:creationId xmlns:a16="http://schemas.microsoft.com/office/drawing/2014/main" id="{67B1683D-F91C-7C63-D853-755044358BDB}"/>
              </a:ext>
            </a:extLst>
          </p:cNvPr>
          <p:cNvGraphicFramePr>
            <a:graphicFrameLocks noGrp="1"/>
          </p:cNvGraphicFramePr>
          <p:nvPr>
            <p:extLst>
              <p:ext uri="{D42A27DB-BD31-4B8C-83A1-F6EECF244321}">
                <p14:modId xmlns:p14="http://schemas.microsoft.com/office/powerpoint/2010/main" val="4013439210"/>
              </p:ext>
            </p:extLst>
          </p:nvPr>
        </p:nvGraphicFramePr>
        <p:xfrm>
          <a:off x="1055233" y="2083361"/>
          <a:ext cx="9149349" cy="3403818"/>
        </p:xfrm>
        <a:graphic>
          <a:graphicData uri="http://schemas.openxmlformats.org/drawingml/2006/table">
            <a:tbl>
              <a:tblPr firstRow="1" bandRow="1">
                <a:tableStyleId>{69012ECD-51FC-41F1-AA8D-1B2483CD663E}</a:tableStyleId>
              </a:tblPr>
              <a:tblGrid>
                <a:gridCol w="3049783">
                  <a:extLst>
                    <a:ext uri="{9D8B030D-6E8A-4147-A177-3AD203B41FA5}">
                      <a16:colId xmlns:a16="http://schemas.microsoft.com/office/drawing/2014/main" val="2885869070"/>
                    </a:ext>
                  </a:extLst>
                </a:gridCol>
                <a:gridCol w="3049783">
                  <a:extLst>
                    <a:ext uri="{9D8B030D-6E8A-4147-A177-3AD203B41FA5}">
                      <a16:colId xmlns:a16="http://schemas.microsoft.com/office/drawing/2014/main" val="1117627450"/>
                    </a:ext>
                  </a:extLst>
                </a:gridCol>
                <a:gridCol w="3049783">
                  <a:extLst>
                    <a:ext uri="{9D8B030D-6E8A-4147-A177-3AD203B41FA5}">
                      <a16:colId xmlns:a16="http://schemas.microsoft.com/office/drawing/2014/main" val="988637788"/>
                    </a:ext>
                  </a:extLst>
                </a:gridCol>
              </a:tblGrid>
              <a:tr h="620778">
                <a:tc>
                  <a:txBody>
                    <a:bodyPr/>
                    <a:lstStyle/>
                    <a:p>
                      <a:r>
                        <a:rPr lang="en-US">
                          <a:latin typeface="Poppins" panose="00000500000000000000" pitchFamily="2" charset="0"/>
                          <a:cs typeface="Poppins" panose="00000500000000000000" pitchFamily="2" charset="0"/>
                        </a:rPr>
                        <a:t>Approach</a:t>
                      </a:r>
                      <a:endParaRPr lang="en-GB">
                        <a:latin typeface="Poppins" panose="00000500000000000000" pitchFamily="2" charset="0"/>
                        <a:cs typeface="Poppins" panose="00000500000000000000" pitchFamily="2" charset="0"/>
                      </a:endParaRPr>
                    </a:p>
                  </a:txBody>
                  <a:tcPr>
                    <a:lnR w="12700" cap="flat" cmpd="sng" algn="ctr">
                      <a:solidFill>
                        <a:schemeClr val="bg1"/>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Methodology</a:t>
                      </a:r>
                      <a:endParaRPr lang="en-GB">
                        <a:latin typeface="Poppins" panose="00000500000000000000" pitchFamily="2" charset="0"/>
                        <a:cs typeface="Poppins" panose="00000500000000000000" pitchFamily="2"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Score</a:t>
                      </a:r>
                      <a:endParaRPr lang="en-GB">
                        <a:latin typeface="Poppins" panose="00000500000000000000" pitchFamily="2" charset="0"/>
                        <a:cs typeface="Poppins" panose="00000500000000000000" pitchFamily="2" charset="0"/>
                      </a:endParaRP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544868327"/>
                  </a:ext>
                </a:extLst>
              </a:tr>
              <a:tr h="1071480">
                <a:tc>
                  <a:txBody>
                    <a:bodyPr/>
                    <a:lstStyle/>
                    <a:p>
                      <a:r>
                        <a:rPr lang="en-US">
                          <a:latin typeface="Poppins" panose="00000500000000000000" pitchFamily="2" charset="0"/>
                          <a:cs typeface="Poppins" panose="00000500000000000000" pitchFamily="2" charset="0"/>
                        </a:rPr>
                        <a:t>Raw Pixel Training</a:t>
                      </a:r>
                      <a:endParaRPr lang="en-GB">
                        <a:latin typeface="Poppins" panose="00000500000000000000" pitchFamily="2" charset="0"/>
                        <a:cs typeface="Poppins" panose="00000500000000000000" pitchFamily="2" charset="0"/>
                      </a:endParaRPr>
                    </a:p>
                  </a:txBody>
                  <a:tcPr>
                    <a:lnR w="12700" cap="flat" cmpd="sng" algn="ctr">
                      <a:solidFill>
                        <a:srgbClr val="1A4D29"/>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Images resized (64 * 64), flattened, normalized </a:t>
                      </a:r>
                      <a:endParaRPr lang="en-GB">
                        <a:latin typeface="Poppins" panose="00000500000000000000" pitchFamily="2" charset="0"/>
                        <a:cs typeface="Poppins" panose="00000500000000000000" pitchFamily="2" charset="0"/>
                      </a:endParaRP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0.3353</a:t>
                      </a:r>
                      <a:endParaRPr lang="en-GB">
                        <a:latin typeface="Poppins" panose="00000500000000000000" pitchFamily="2" charset="0"/>
                        <a:cs typeface="Poppins" panose="00000500000000000000" pitchFamily="2" charset="0"/>
                      </a:endParaRPr>
                    </a:p>
                  </a:txBody>
                  <a:tcPr>
                    <a:lnL w="12700" cap="flat" cmpd="sng" algn="ctr">
                      <a:solidFill>
                        <a:srgbClr val="1A4D29"/>
                      </a:solidFill>
                      <a:prstDash val="solid"/>
                      <a:round/>
                      <a:headEnd type="none" w="med" len="med"/>
                      <a:tailEnd type="none" w="med" len="med"/>
                    </a:lnL>
                  </a:tcPr>
                </a:tc>
                <a:extLst>
                  <a:ext uri="{0D108BD9-81ED-4DB2-BD59-A6C34878D82A}">
                    <a16:rowId xmlns:a16="http://schemas.microsoft.com/office/drawing/2014/main" val="1628183523"/>
                  </a:ext>
                </a:extLst>
              </a:tr>
              <a:tr h="620778">
                <a:tc>
                  <a:txBody>
                    <a:bodyPr/>
                    <a:lstStyle/>
                    <a:p>
                      <a:r>
                        <a:rPr lang="en-US">
                          <a:latin typeface="Poppins" panose="00000500000000000000" pitchFamily="2" charset="0"/>
                          <a:cs typeface="Poppins" panose="00000500000000000000" pitchFamily="2" charset="0"/>
                        </a:rPr>
                        <a:t>Manual Feature extraction</a:t>
                      </a:r>
                      <a:endParaRPr lang="en-GB">
                        <a:latin typeface="Poppins" panose="00000500000000000000" pitchFamily="2" charset="0"/>
                        <a:cs typeface="Poppins" panose="00000500000000000000" pitchFamily="2" charset="0"/>
                      </a:endParaRPr>
                    </a:p>
                  </a:txBody>
                  <a:tcPr>
                    <a:lnR w="12700" cap="flat" cmpd="sng" algn="ctr">
                      <a:solidFill>
                        <a:srgbClr val="1A4D29"/>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Colour, Texture, shape</a:t>
                      </a:r>
                      <a:endParaRPr lang="en-GB">
                        <a:latin typeface="Poppins" panose="00000500000000000000" pitchFamily="2" charset="0"/>
                        <a:cs typeface="Poppins" panose="00000500000000000000" pitchFamily="2" charset="0"/>
                      </a:endParaRP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0.31</a:t>
                      </a:r>
                      <a:endParaRPr lang="en-GB">
                        <a:latin typeface="Poppins" panose="00000500000000000000" pitchFamily="2" charset="0"/>
                        <a:cs typeface="Poppins" panose="00000500000000000000" pitchFamily="2" charset="0"/>
                      </a:endParaRPr>
                    </a:p>
                  </a:txBody>
                  <a:tcPr>
                    <a:lnL w="12700" cap="flat" cmpd="sng" algn="ctr">
                      <a:solidFill>
                        <a:srgbClr val="1A4D29"/>
                      </a:solidFill>
                      <a:prstDash val="solid"/>
                      <a:round/>
                      <a:headEnd type="none" w="med" len="med"/>
                      <a:tailEnd type="none" w="med" len="med"/>
                    </a:lnL>
                  </a:tcPr>
                </a:tc>
                <a:extLst>
                  <a:ext uri="{0D108BD9-81ED-4DB2-BD59-A6C34878D82A}">
                    <a16:rowId xmlns:a16="http://schemas.microsoft.com/office/drawing/2014/main" val="1134347147"/>
                  </a:ext>
                </a:extLst>
              </a:tr>
              <a:tr h="1071480">
                <a:tc>
                  <a:txBody>
                    <a:bodyPr/>
                    <a:lstStyle/>
                    <a:p>
                      <a:r>
                        <a:rPr lang="en-US">
                          <a:latin typeface="Poppins" panose="00000500000000000000" pitchFamily="2" charset="0"/>
                          <a:cs typeface="Poppins" panose="00000500000000000000" pitchFamily="2" charset="0"/>
                        </a:rPr>
                        <a:t>Feature Extraction with EfficientNet</a:t>
                      </a:r>
                      <a:endParaRPr lang="en-GB">
                        <a:latin typeface="Poppins" panose="00000500000000000000" pitchFamily="2" charset="0"/>
                        <a:cs typeface="Poppins" panose="00000500000000000000" pitchFamily="2" charset="0"/>
                      </a:endParaRPr>
                    </a:p>
                  </a:txBody>
                  <a:tcPr>
                    <a:lnR w="12700" cap="flat" cmpd="sng" algn="ctr">
                      <a:solidFill>
                        <a:srgbClr val="1A4D29"/>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Used a pre-trained CNN model to extract features. </a:t>
                      </a:r>
                      <a:endParaRPr lang="en-GB">
                        <a:latin typeface="Poppins" panose="00000500000000000000" pitchFamily="2" charset="0"/>
                        <a:cs typeface="Poppins" panose="00000500000000000000" pitchFamily="2" charset="0"/>
                      </a:endParaRPr>
                    </a:p>
                  </a:txBody>
                  <a:tcPr>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tcPr>
                </a:tc>
                <a:tc>
                  <a:txBody>
                    <a:bodyPr/>
                    <a:lstStyle/>
                    <a:p>
                      <a:r>
                        <a:rPr lang="en-US">
                          <a:latin typeface="Poppins" panose="00000500000000000000" pitchFamily="2" charset="0"/>
                          <a:cs typeface="Poppins" panose="00000500000000000000" pitchFamily="2" charset="0"/>
                        </a:rPr>
                        <a:t>0.7647 (best performance)</a:t>
                      </a:r>
                      <a:endParaRPr lang="en-GB">
                        <a:latin typeface="Poppins" panose="00000500000000000000" pitchFamily="2" charset="0"/>
                        <a:cs typeface="Poppins" panose="00000500000000000000" pitchFamily="2" charset="0"/>
                      </a:endParaRPr>
                    </a:p>
                  </a:txBody>
                  <a:tcPr>
                    <a:lnL w="12700" cap="flat" cmpd="sng" algn="ctr">
                      <a:solidFill>
                        <a:srgbClr val="1A4D29"/>
                      </a:solidFill>
                      <a:prstDash val="solid"/>
                      <a:round/>
                      <a:headEnd type="none" w="med" len="med"/>
                      <a:tailEnd type="none" w="med" len="med"/>
                    </a:lnL>
                  </a:tcPr>
                </a:tc>
                <a:extLst>
                  <a:ext uri="{0D108BD9-81ED-4DB2-BD59-A6C34878D82A}">
                    <a16:rowId xmlns:a16="http://schemas.microsoft.com/office/drawing/2014/main" val="2643729352"/>
                  </a:ext>
                </a:extLst>
              </a:tr>
            </a:tbl>
          </a:graphicData>
        </a:graphic>
      </p:graphicFrame>
      <p:sp>
        <p:nvSpPr>
          <p:cNvPr id="8" name="Title 1">
            <a:extLst>
              <a:ext uri="{FF2B5EF4-FFF2-40B4-BE49-F238E27FC236}">
                <a16:creationId xmlns:a16="http://schemas.microsoft.com/office/drawing/2014/main" id="{0255A140-F943-1C90-9325-92797C5EE4B9}"/>
              </a:ext>
            </a:extLst>
          </p:cNvPr>
          <p:cNvSpPr txBox="1">
            <a:spLocks/>
          </p:cNvSpPr>
          <p:nvPr/>
        </p:nvSpPr>
        <p:spPr>
          <a:xfrm>
            <a:off x="213360" y="283029"/>
            <a:ext cx="3857897" cy="65314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noProof="0"/>
              <a:t>Architecture</a:t>
            </a:r>
            <a:endParaRPr lang="en-GB" sz="4800" b="1" noProof="0"/>
          </a:p>
        </p:txBody>
      </p:sp>
    </p:spTree>
    <p:extLst>
      <p:ext uri="{BB962C8B-B14F-4D97-AF65-F5344CB8AC3E}">
        <p14:creationId xmlns:p14="http://schemas.microsoft.com/office/powerpoint/2010/main" val="939475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18A36-ABB0-9637-1690-E9652410A70B}"/>
            </a:ext>
          </a:extLst>
        </p:cNvPr>
        <p:cNvGrpSpPr/>
        <p:nvPr/>
      </p:nvGrpSpPr>
      <p:grpSpPr>
        <a:xfrm>
          <a:off x="0" y="0"/>
          <a:ext cx="0" cy="0"/>
          <a:chOff x="0" y="0"/>
          <a:chExt cx="0" cy="0"/>
        </a:xfrm>
      </p:grpSpPr>
      <p:sp>
        <p:nvSpPr>
          <p:cNvPr id="4" name="Text Placeholder 1">
            <a:extLst>
              <a:ext uri="{FF2B5EF4-FFF2-40B4-BE49-F238E27FC236}">
                <a16:creationId xmlns:a16="http://schemas.microsoft.com/office/drawing/2014/main" id="{B5A60083-F5D4-DA0C-8A85-CDA6BE06F34A}"/>
              </a:ext>
            </a:extLst>
          </p:cNvPr>
          <p:cNvSpPr txBox="1">
            <a:spLocks/>
          </p:cNvSpPr>
          <p:nvPr/>
        </p:nvSpPr>
        <p:spPr>
          <a:xfrm>
            <a:off x="279597" y="272144"/>
            <a:ext cx="4172660" cy="619116"/>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a:t>P</a:t>
            </a:r>
            <a:r>
              <a:rPr lang="en-GB" sz="4000" err="1"/>
              <a:t>erformance</a:t>
            </a:r>
            <a:endParaRPr lang="en-GB" sz="4000"/>
          </a:p>
        </p:txBody>
      </p:sp>
      <p:sp>
        <p:nvSpPr>
          <p:cNvPr id="5" name="Text Placeholder 1">
            <a:extLst>
              <a:ext uri="{FF2B5EF4-FFF2-40B4-BE49-F238E27FC236}">
                <a16:creationId xmlns:a16="http://schemas.microsoft.com/office/drawing/2014/main" id="{32E1E022-0C18-E4FF-5A30-545F8FA8E8E5}"/>
              </a:ext>
            </a:extLst>
          </p:cNvPr>
          <p:cNvSpPr txBox="1">
            <a:spLocks/>
          </p:cNvSpPr>
          <p:nvPr/>
        </p:nvSpPr>
        <p:spPr>
          <a:xfrm>
            <a:off x="1204883" y="1560553"/>
            <a:ext cx="10301317" cy="5025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latin typeface="Poppins" panose="00000500000000000000" pitchFamily="2" charset="0"/>
                <a:cs typeface="Poppins" panose="00000500000000000000" pitchFamily="2" charset="0"/>
              </a:rPr>
              <a:t>Random Forest struggled with raw and manually extracted features due to the high visual complexity of food images—leading to poor performance on classes like Apple Pie and Bread Pudding (F1 scores of 0.19 and 0.21)</a:t>
            </a:r>
          </a:p>
          <a:p>
            <a:pPr marL="0" indent="0">
              <a:buNone/>
            </a:pPr>
            <a:endParaRPr lang="en-GB" sz="2400">
              <a:latin typeface="Poppins" panose="00000500000000000000" pitchFamily="2" charset="0"/>
              <a:cs typeface="Poppins" panose="00000500000000000000" pitchFamily="2" charset="0"/>
            </a:endParaRPr>
          </a:p>
          <a:p>
            <a:endParaRPr lang="en-US" sz="2400">
              <a:latin typeface="Poppins" panose="00000500000000000000" pitchFamily="2" charset="0"/>
              <a:cs typeface="Poppins" panose="00000500000000000000" pitchFamily="2" charset="0"/>
            </a:endParaRPr>
          </a:p>
          <a:p>
            <a:endParaRPr lang="en-US" sz="2400">
              <a:latin typeface="Poppins" panose="00000500000000000000" pitchFamily="2" charset="0"/>
              <a:cs typeface="Poppins" panose="00000500000000000000" pitchFamily="2" charset="0"/>
            </a:endParaRPr>
          </a:p>
          <a:p>
            <a:endParaRPr lang="en-US" sz="2400">
              <a:latin typeface="Poppins" panose="00000500000000000000" pitchFamily="2" charset="0"/>
              <a:cs typeface="Poppins" panose="00000500000000000000" pitchFamily="2" charset="0"/>
            </a:endParaRPr>
          </a:p>
          <a:p>
            <a:pPr marL="0" indent="0">
              <a:buNone/>
            </a:pPr>
            <a:endParaRPr lang="en-US" sz="2400">
              <a:latin typeface="Poppins" panose="00000500000000000000" pitchFamily="2" charset="0"/>
              <a:cs typeface="Poppins" panose="00000500000000000000" pitchFamily="2" charset="0"/>
            </a:endParaRPr>
          </a:p>
          <a:p>
            <a:endParaRPr lang="en-US" sz="2000">
              <a:latin typeface="Poppins" panose="00000500000000000000" pitchFamily="2" charset="0"/>
              <a:cs typeface="Poppins" panose="00000500000000000000" pitchFamily="2" charset="0"/>
            </a:endParaRPr>
          </a:p>
          <a:p>
            <a:pPr marL="0" indent="0">
              <a:buNone/>
            </a:pPr>
            <a:endParaRPr lang="en-US" sz="2000">
              <a:latin typeface="Poppins" panose="00000500000000000000" pitchFamily="2" charset="0"/>
              <a:cs typeface="Poppins" panose="00000500000000000000" pitchFamily="2" charset="0"/>
            </a:endParaRPr>
          </a:p>
        </p:txBody>
      </p:sp>
      <p:graphicFrame>
        <p:nvGraphicFramePr>
          <p:cNvPr id="6" name="Table 5">
            <a:extLst>
              <a:ext uri="{FF2B5EF4-FFF2-40B4-BE49-F238E27FC236}">
                <a16:creationId xmlns:a16="http://schemas.microsoft.com/office/drawing/2014/main" id="{65A6BD83-BB89-4114-DA8D-581A36281C84}"/>
              </a:ext>
            </a:extLst>
          </p:cNvPr>
          <p:cNvGraphicFramePr>
            <a:graphicFrameLocks noGrp="1"/>
          </p:cNvGraphicFramePr>
          <p:nvPr>
            <p:extLst>
              <p:ext uri="{D42A27DB-BD31-4B8C-83A1-F6EECF244321}">
                <p14:modId xmlns:p14="http://schemas.microsoft.com/office/powerpoint/2010/main" val="1765460601"/>
              </p:ext>
            </p:extLst>
          </p:nvPr>
        </p:nvGraphicFramePr>
        <p:xfrm>
          <a:off x="965199" y="2965837"/>
          <a:ext cx="9936039" cy="3212325"/>
        </p:xfrm>
        <a:graphic>
          <a:graphicData uri="http://schemas.openxmlformats.org/drawingml/2006/table">
            <a:tbl>
              <a:tblPr firstRow="1" firstCol="1" bandRow="1">
                <a:tableStyleId>{5C22544A-7EE6-4342-B048-85BDC9FD1C3A}</a:tableStyleId>
              </a:tblPr>
              <a:tblGrid>
                <a:gridCol w="2176094">
                  <a:extLst>
                    <a:ext uri="{9D8B030D-6E8A-4147-A177-3AD203B41FA5}">
                      <a16:colId xmlns:a16="http://schemas.microsoft.com/office/drawing/2014/main" val="781384095"/>
                    </a:ext>
                  </a:extLst>
                </a:gridCol>
                <a:gridCol w="1139332">
                  <a:extLst>
                    <a:ext uri="{9D8B030D-6E8A-4147-A177-3AD203B41FA5}">
                      <a16:colId xmlns:a16="http://schemas.microsoft.com/office/drawing/2014/main" val="1691143925"/>
                    </a:ext>
                  </a:extLst>
                </a:gridCol>
                <a:gridCol w="1160839">
                  <a:extLst>
                    <a:ext uri="{9D8B030D-6E8A-4147-A177-3AD203B41FA5}">
                      <a16:colId xmlns:a16="http://schemas.microsoft.com/office/drawing/2014/main" val="2120448492"/>
                    </a:ext>
                  </a:extLst>
                </a:gridCol>
                <a:gridCol w="1523879">
                  <a:extLst>
                    <a:ext uri="{9D8B030D-6E8A-4147-A177-3AD203B41FA5}">
                      <a16:colId xmlns:a16="http://schemas.microsoft.com/office/drawing/2014/main" val="1758099978"/>
                    </a:ext>
                  </a:extLst>
                </a:gridCol>
                <a:gridCol w="1229978">
                  <a:extLst>
                    <a:ext uri="{9D8B030D-6E8A-4147-A177-3AD203B41FA5}">
                      <a16:colId xmlns:a16="http://schemas.microsoft.com/office/drawing/2014/main" val="2243341118"/>
                    </a:ext>
                  </a:extLst>
                </a:gridCol>
                <a:gridCol w="1259893">
                  <a:extLst>
                    <a:ext uri="{9D8B030D-6E8A-4147-A177-3AD203B41FA5}">
                      <a16:colId xmlns:a16="http://schemas.microsoft.com/office/drawing/2014/main" val="840995884"/>
                    </a:ext>
                  </a:extLst>
                </a:gridCol>
                <a:gridCol w="1446024">
                  <a:extLst>
                    <a:ext uri="{9D8B030D-6E8A-4147-A177-3AD203B41FA5}">
                      <a16:colId xmlns:a16="http://schemas.microsoft.com/office/drawing/2014/main" val="3972768358"/>
                    </a:ext>
                  </a:extLst>
                </a:gridCol>
              </a:tblGrid>
              <a:tr h="775031">
                <a:tc>
                  <a:txBody>
                    <a:bodyPr/>
                    <a:lstStyle/>
                    <a:p>
                      <a:pPr>
                        <a:lnSpc>
                          <a:spcPct val="115000"/>
                        </a:lnSpc>
                      </a:pPr>
                      <a:endParaRPr lang="en-GB" sz="1800">
                        <a:effectLst/>
                        <a:latin typeface="Poppins" panose="00000500000000000000" pitchFamily="2"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Random Forest with Feature Extraction</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hMerge="1">
                  <a:txBody>
                    <a:bodyPr/>
                    <a:lstStyle/>
                    <a:p>
                      <a:endParaRPr lang="en-GB"/>
                    </a:p>
                  </a:txBody>
                  <a:tcPr/>
                </a:tc>
                <a:tc gridSpan="3">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Random Forest with EfficientNet</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chemeClr val="bg1"/>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561515448"/>
                  </a:ext>
                </a:extLst>
              </a:tr>
              <a:tr h="637372">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Food category</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Aft>
                          <a:spcPts val="800"/>
                        </a:spcAft>
                        <a:buNone/>
                      </a:pPr>
                      <a:r>
                        <a:rPr lang="en-GB" sz="1600">
                          <a:effectLst/>
                          <a:latin typeface="Poppins" panose="00000500000000000000" pitchFamily="2" charset="0"/>
                          <a:cs typeface="Poppins" panose="00000500000000000000" pitchFamily="2" charset="0"/>
                        </a:rPr>
                        <a:t>Precision</a:t>
                      </a:r>
                      <a:endParaRPr lang="en-GB" sz="16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600">
                          <a:effectLst/>
                          <a:latin typeface="Poppins" panose="00000500000000000000" pitchFamily="2" charset="0"/>
                          <a:cs typeface="Poppins" panose="00000500000000000000" pitchFamily="2" charset="0"/>
                        </a:rPr>
                        <a:t>Recall</a:t>
                      </a:r>
                      <a:endParaRPr lang="en-GB" sz="16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600">
                          <a:effectLst/>
                          <a:latin typeface="Poppins" panose="00000500000000000000" pitchFamily="2" charset="0"/>
                          <a:cs typeface="Poppins" panose="00000500000000000000" pitchFamily="2" charset="0"/>
                        </a:rPr>
                        <a:t>F1-score</a:t>
                      </a:r>
                      <a:endParaRPr lang="en-GB" sz="16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600">
                          <a:effectLst/>
                          <a:latin typeface="Poppins" panose="00000500000000000000" pitchFamily="2" charset="0"/>
                          <a:cs typeface="Poppins" panose="00000500000000000000" pitchFamily="2" charset="0"/>
                        </a:rPr>
                        <a:t>Precision</a:t>
                      </a:r>
                      <a:endParaRPr lang="en-GB" sz="16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600">
                          <a:effectLst/>
                          <a:latin typeface="Poppins" panose="00000500000000000000" pitchFamily="2" charset="0"/>
                          <a:cs typeface="Poppins" panose="00000500000000000000" pitchFamily="2" charset="0"/>
                        </a:rPr>
                        <a:t>Recall</a:t>
                      </a:r>
                      <a:endParaRPr lang="en-GB" sz="16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600">
                          <a:effectLst/>
                          <a:latin typeface="Poppins" panose="00000500000000000000" pitchFamily="2" charset="0"/>
                          <a:cs typeface="Poppins" panose="00000500000000000000" pitchFamily="2" charset="0"/>
                        </a:rPr>
                        <a:t>F1-score</a:t>
                      </a:r>
                      <a:endParaRPr lang="en-GB" sz="16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0355845"/>
                  </a:ext>
                </a:extLst>
              </a:tr>
              <a:tr h="323493">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Beignets</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0.51</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0.49</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0.50</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0.88</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0.87</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0.87</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1647704"/>
                  </a:ext>
                </a:extLst>
              </a:tr>
              <a:tr h="323493">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Bibimbap</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0.42</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0.56</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0.48</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0.91</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0.87</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0.89</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4318760"/>
                  </a:ext>
                </a:extLst>
              </a:tr>
              <a:tr h="515564">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Apple_pie</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0.23</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0.17</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0.19</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0.62</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0.50</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0.55</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9426048"/>
                  </a:ext>
                </a:extLst>
              </a:tr>
              <a:tr h="637372">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Bread_pudding</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0.21</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0.20</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0.21</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0.56</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0.70</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Aft>
                          <a:spcPts val="800"/>
                        </a:spcAft>
                        <a:buNone/>
                      </a:pPr>
                      <a:r>
                        <a:rPr lang="en-GB" sz="1800">
                          <a:effectLst/>
                          <a:latin typeface="Poppins" panose="00000500000000000000" pitchFamily="2" charset="0"/>
                          <a:cs typeface="Poppins" panose="00000500000000000000" pitchFamily="2" charset="0"/>
                        </a:rPr>
                        <a:t>0.62</a:t>
                      </a:r>
                      <a:endParaRPr lang="en-GB" sz="1800">
                        <a:effectLst/>
                        <a:latin typeface="Poppins" panose="00000500000000000000" pitchFamily="2" charset="0"/>
                        <a:ea typeface="Aptos" panose="020B0004020202020204" pitchFamily="34" charset="0"/>
                        <a:cs typeface="Poppins" panose="00000500000000000000" pitchFamily="2" charset="0"/>
                      </a:endParaRPr>
                    </a:p>
                  </a:txBody>
                  <a:tcPr marL="63500" marR="63500" marT="0" marB="0">
                    <a:lnL w="12700" cap="flat" cmpd="sng" algn="ctr">
                      <a:solidFill>
                        <a:srgbClr val="1A4D29"/>
                      </a:solidFill>
                      <a:prstDash val="solid"/>
                      <a:round/>
                      <a:headEnd type="none" w="med" len="med"/>
                      <a:tailEnd type="none" w="med" len="med"/>
                    </a:lnL>
                    <a:lnR w="12700" cap="flat" cmpd="sng" algn="ctr">
                      <a:solidFill>
                        <a:srgbClr val="1A4D29"/>
                      </a:solidFill>
                      <a:prstDash val="solid"/>
                      <a:round/>
                      <a:headEnd type="none" w="med" len="med"/>
                      <a:tailEnd type="none" w="med" len="med"/>
                    </a:lnR>
                    <a:lnT w="12700" cap="flat" cmpd="sng" algn="ctr">
                      <a:solidFill>
                        <a:srgbClr val="1A4D29"/>
                      </a:solidFill>
                      <a:prstDash val="solid"/>
                      <a:round/>
                      <a:headEnd type="none" w="med" len="med"/>
                      <a:tailEnd type="none" w="med" len="med"/>
                    </a:lnT>
                    <a:lnB w="12700" cap="flat" cmpd="sng" algn="ctr">
                      <a:solidFill>
                        <a:srgbClr val="1A4D2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5651242"/>
                  </a:ext>
                </a:extLst>
              </a:tr>
            </a:tbl>
          </a:graphicData>
        </a:graphic>
      </p:graphicFrame>
    </p:spTree>
    <p:extLst>
      <p:ext uri="{BB962C8B-B14F-4D97-AF65-F5344CB8AC3E}">
        <p14:creationId xmlns:p14="http://schemas.microsoft.com/office/powerpoint/2010/main" val="228113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001D-DD19-CD3D-D95F-28B60547A11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EAB62DC-9762-D4C1-0840-979F4C2D9EE0}"/>
              </a:ext>
            </a:extLst>
          </p:cNvPr>
          <p:cNvSpPr>
            <a:spLocks noGrp="1"/>
          </p:cNvSpPr>
          <p:nvPr>
            <p:ph type="body" sz="quarter" idx="13"/>
          </p:nvPr>
        </p:nvSpPr>
        <p:spPr/>
        <p:txBody>
          <a:bodyPr/>
          <a:lstStyle/>
          <a:p>
            <a:r>
              <a:rPr lang="en-GB" noProof="0"/>
              <a:t>CNN</a:t>
            </a:r>
          </a:p>
        </p:txBody>
      </p:sp>
      <p:sp>
        <p:nvSpPr>
          <p:cNvPr id="3" name="Content Placeholder 2">
            <a:extLst>
              <a:ext uri="{FF2B5EF4-FFF2-40B4-BE49-F238E27FC236}">
                <a16:creationId xmlns:a16="http://schemas.microsoft.com/office/drawing/2014/main" id="{603B7E76-C56F-7899-8300-D4B55FDB26B8}"/>
              </a:ext>
            </a:extLst>
          </p:cNvPr>
          <p:cNvSpPr>
            <a:spLocks noGrp="1"/>
          </p:cNvSpPr>
          <p:nvPr>
            <p:ph sz="quarter" idx="17"/>
          </p:nvPr>
        </p:nvSpPr>
        <p:spPr/>
        <p:txBody>
          <a:bodyPr/>
          <a:lstStyle/>
          <a:p>
            <a:endParaRPr lang="en-GB" noProof="0"/>
          </a:p>
        </p:txBody>
      </p:sp>
      <p:sp>
        <p:nvSpPr>
          <p:cNvPr id="4" name="Text Placeholder 3">
            <a:extLst>
              <a:ext uri="{FF2B5EF4-FFF2-40B4-BE49-F238E27FC236}">
                <a16:creationId xmlns:a16="http://schemas.microsoft.com/office/drawing/2014/main" id="{315B4FDF-5808-ABFA-5A43-79C2A13A273F}"/>
              </a:ext>
            </a:extLst>
          </p:cNvPr>
          <p:cNvSpPr>
            <a:spLocks noGrp="1"/>
          </p:cNvSpPr>
          <p:nvPr>
            <p:ph type="body" sz="quarter" idx="18"/>
          </p:nvPr>
        </p:nvSpPr>
        <p:spPr>
          <a:xfrm>
            <a:off x="1084146" y="2336912"/>
            <a:ext cx="1327382" cy="962106"/>
          </a:xfrm>
        </p:spPr>
        <p:txBody>
          <a:bodyPr/>
          <a:lstStyle/>
          <a:p>
            <a:r>
              <a:rPr lang="en-GB" noProof="0"/>
              <a:t>03</a:t>
            </a:r>
          </a:p>
        </p:txBody>
      </p:sp>
    </p:spTree>
    <p:extLst>
      <p:ext uri="{BB962C8B-B14F-4D97-AF65-F5344CB8AC3E}">
        <p14:creationId xmlns:p14="http://schemas.microsoft.com/office/powerpoint/2010/main" val="883866231"/>
      </p:ext>
    </p:extLst>
  </p:cSld>
  <p:clrMapOvr>
    <a:masterClrMapping/>
  </p:clrMapOvr>
</p:sld>
</file>

<file path=ppt/theme/theme1.xml><?xml version="1.0" encoding="utf-8"?>
<a:theme xmlns:a="http://schemas.openxmlformats.org/drawingml/2006/main" name="Thème Office">
  <a:themeElements>
    <a:clrScheme name="Custom 1">
      <a:dk1>
        <a:sysClr val="windowText" lastClr="000000"/>
      </a:dk1>
      <a:lt1>
        <a:sysClr val="window" lastClr="FFFFFF"/>
      </a:lt1>
      <a:dk2>
        <a:srgbClr val="0E2841"/>
      </a:dk2>
      <a:lt2>
        <a:srgbClr val="E8E8E8"/>
      </a:lt2>
      <a:accent1>
        <a:srgbClr val="1A4D29"/>
      </a:accent1>
      <a:accent2>
        <a:srgbClr val="ADE1BD"/>
      </a:accent2>
      <a:accent3>
        <a:srgbClr val="000000"/>
      </a:accent3>
      <a:accent4>
        <a:srgbClr val="FFFFFF"/>
      </a:accent4>
      <a:accent5>
        <a:srgbClr val="000000"/>
      </a:accent5>
      <a:accent6>
        <a:srgbClr val="FFFFFF"/>
      </a:accent6>
      <a:hlink>
        <a:srgbClr val="000000"/>
      </a:hlink>
      <a:folHlink>
        <a:srgbClr val="FFFFFF"/>
      </a:folHlink>
    </a:clrScheme>
    <a:fontScheme name="Custom 2">
      <a:majorFont>
        <a:latin typeface="Titan One"/>
        <a:ea typeface=""/>
        <a:cs typeface=""/>
      </a:majorFont>
      <a:minorFont>
        <a:latin typeface="Titan On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093BB9634A9FB4BBB3CB34844A7B885" ma:contentTypeVersion="8" ma:contentTypeDescription="Create a new document." ma:contentTypeScope="" ma:versionID="83ffa856ad0b49d05f25887a8d957fe4">
  <xsd:schema xmlns:xsd="http://www.w3.org/2001/XMLSchema" xmlns:xs="http://www.w3.org/2001/XMLSchema" xmlns:p="http://schemas.microsoft.com/office/2006/metadata/properties" xmlns:ns3="5463250c-ef04-4d43-b2b5-be1f7b77a557" targetNamespace="http://schemas.microsoft.com/office/2006/metadata/properties" ma:root="true" ma:fieldsID="1278d6f93caf1c255f785f2367baf171" ns3:_="">
    <xsd:import namespace="5463250c-ef04-4d43-b2b5-be1f7b77a557"/>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63250c-ef04-4d43-b2b5-be1f7b77a55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_activity" ma:index="15"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463250c-ef04-4d43-b2b5-be1f7b77a55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71C62E-970B-4829-8EA2-1EC9E9225EA0}">
  <ds:schemaRefs>
    <ds:schemaRef ds:uri="5463250c-ef04-4d43-b2b5-be1f7b77a5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F4DA3C3E-933C-4C43-9460-1775219AD86C}">
  <ds:schemaRefs>
    <ds:schemaRef ds:uri="http://www.w3.org/XML/1998/namespace"/>
    <ds:schemaRef ds:uri="5463250c-ef04-4d43-b2b5-be1f7b77a557"/>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993479C-CC45-4E61-A344-25017E7E0510}">
  <ds:schemaRefs>
    <ds:schemaRef ds:uri="http://schemas.microsoft.com/sharepoint/v3/contenttype/forms"/>
  </ds:schemaRefs>
</ds:datastoreItem>
</file>

<file path=docMetadata/LabelInfo.xml><?xml version="1.0" encoding="utf-8"?>
<clbl:labelList xmlns:clbl="http://schemas.microsoft.com/office/2020/mipLabelMetadata">
  <clbl:label id="{51a9fa56-3f32-449a-a721-3e3f49aa5e9a}" enabled="0" method="" siteId="{51a9fa56-3f32-449a-a721-3e3f49aa5e9a}" removed="1"/>
</clbl:labelList>
</file>

<file path=docProps/app.xml><?xml version="1.0" encoding="utf-8"?>
<Properties xmlns="http://schemas.openxmlformats.org/officeDocument/2006/extended-properties" xmlns:vt="http://schemas.openxmlformats.org/officeDocument/2006/docPropsVTypes">
  <TotalTime>0</TotalTime>
  <Words>1610</Words>
  <Application>Microsoft Macintosh PowerPoint</Application>
  <PresentationFormat>Widescreen</PresentationFormat>
  <Paragraphs>287</Paragraphs>
  <Slides>17</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字魂36号-正文宋楷</vt:lpstr>
      <vt:lpstr>Aptos</vt:lpstr>
      <vt:lpstr>Arial</vt:lpstr>
      <vt:lpstr>Helvetica Neue</vt:lpstr>
      <vt:lpstr>Open Sans</vt:lpstr>
      <vt:lpstr>Poppins</vt:lpstr>
      <vt:lpstr>Times New Roman</vt:lpstr>
      <vt:lpstr>Titan One</vt:lpstr>
      <vt:lpstr>Thème Office</vt:lpstr>
      <vt:lpstr>PowerPoint Presentation</vt:lpstr>
      <vt:lpstr>Table of Contents</vt:lpstr>
      <vt:lpstr>PowerPoint Presentation</vt:lpstr>
      <vt:lpstr>PowerPoint Presentation</vt:lpstr>
      <vt:lpstr>Iterative Experimentation with Baseline Classification Model (Decision Trees)</vt:lpstr>
      <vt:lpstr>PowerPoint Presentation</vt:lpstr>
      <vt:lpstr>PowerPoint Presentation</vt:lpstr>
      <vt:lpstr>PowerPoint Presentation</vt:lpstr>
      <vt:lpstr>PowerPoint Presentation</vt:lpstr>
      <vt:lpstr>Architecture &amp;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BRICAUD</dc:creator>
  <cp:lastModifiedBy>Napatchol Thaipanich</cp:lastModifiedBy>
  <cp:revision>1</cp:revision>
  <dcterms:created xsi:type="dcterms:W3CDTF">2025-03-25T09:17:11Z</dcterms:created>
  <dcterms:modified xsi:type="dcterms:W3CDTF">2025-03-29T15:59:48Z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0x010100E093BB9634A9FB4BBB3CB34844A7B885</vt:lpwstr>
  </property>
</Properties>
</file>